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1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15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257" r:id="rId56"/>
    <p:sldId id="313" r:id="rId57"/>
    <p:sldId id="258" r:id="rId58"/>
    <p:sldId id="316" r:id="rId59"/>
    <p:sldId id="314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044F7-BF2C-4072-BF7A-0CABDC774EB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83157-3C20-44A7-A018-EE8A1B18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45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159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4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4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3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99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4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5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1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0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6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8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0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7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1BC41E-40BA-4D15-A896-2F99D6E055C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852C6-63BD-4EDC-B502-2351F841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3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7772400" cy="4206329"/>
          </a:xfrm>
        </p:spPr>
        <p:txBody>
          <a:bodyPr/>
          <a:lstStyle/>
          <a:p>
            <a:r>
              <a:rPr lang="en-US" dirty="0" smtClean="0"/>
              <a:t>Covalent </a:t>
            </a:r>
            <a:r>
              <a:rPr lang="en-US" dirty="0" smtClean="0"/>
              <a:t>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029200" y="30480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4860925" y="3635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5867400" y="3594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5233988" y="31369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5562600" y="31369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5207000" y="4356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5867400" y="38989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632075" y="30480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4857750" y="39116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5524500" y="436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4" name="Group 12"/>
          <p:cNvGrpSpPr>
            <a:grpSpLocks/>
          </p:cNvGrpSpPr>
          <p:nvPr/>
        </p:nvGrpSpPr>
        <p:grpSpPr bwMode="auto">
          <a:xfrm>
            <a:off x="3657600" y="2590800"/>
            <a:ext cx="2927350" cy="1055688"/>
            <a:chOff x="2304" y="593"/>
            <a:chExt cx="1844" cy="665"/>
          </a:xfrm>
        </p:grpSpPr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2304" y="816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3840" y="593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1"/>
                  </a:solidFill>
                </a:rPr>
                <a:t>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9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064125" y="12954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4895850" y="18827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5902325" y="18415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5268913" y="13843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597525" y="13843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5241925" y="26035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5902325" y="21463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667000" y="12954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892675" y="21590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5559425" y="26162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5" name="Group 15"/>
          <p:cNvGrpSpPr>
            <a:grpSpLocks/>
          </p:cNvGrpSpPr>
          <p:nvPr/>
        </p:nvGrpSpPr>
        <p:grpSpPr bwMode="auto">
          <a:xfrm>
            <a:off x="3657600" y="838200"/>
            <a:ext cx="2927350" cy="1055688"/>
            <a:chOff x="2304" y="593"/>
            <a:chExt cx="1844" cy="665"/>
          </a:xfrm>
        </p:grpSpPr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2304" y="816"/>
              <a:ext cx="2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3840" y="593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1"/>
                  </a:solidFill>
                </a:rPr>
                <a:t>_</a:t>
              </a:r>
            </a:p>
          </p:txBody>
        </p:sp>
      </p:grp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295400" y="3124200"/>
            <a:ext cx="64706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FF66"/>
                </a:solidFill>
              </a:rPr>
              <a:t>The compound potassium fluoride</a:t>
            </a:r>
          </a:p>
          <a:p>
            <a:pPr algn="ctr"/>
            <a:r>
              <a:rPr lang="en-US" sz="3600">
                <a:solidFill>
                  <a:srgbClr val="FFFF66"/>
                </a:solidFill>
              </a:rPr>
              <a:t>consists of potassium (K</a:t>
            </a:r>
            <a:r>
              <a:rPr lang="en-US" sz="3600" b="1" baseline="30000">
                <a:solidFill>
                  <a:srgbClr val="FFFF66"/>
                </a:solidFill>
              </a:rPr>
              <a:t>+</a:t>
            </a:r>
            <a:r>
              <a:rPr lang="en-US" sz="3600">
                <a:solidFill>
                  <a:srgbClr val="FFFF66"/>
                </a:solidFill>
              </a:rPr>
              <a:t>) ions</a:t>
            </a:r>
          </a:p>
          <a:p>
            <a:pPr algn="ctr"/>
            <a:r>
              <a:rPr lang="en-US" sz="3600">
                <a:solidFill>
                  <a:srgbClr val="FFFF66"/>
                </a:solidFill>
              </a:rPr>
              <a:t>and fluoride (F</a:t>
            </a:r>
            <a:r>
              <a:rPr lang="en-US" sz="4400" b="1" baseline="30000">
                <a:solidFill>
                  <a:srgbClr val="FFFF66"/>
                </a:solidFill>
              </a:rPr>
              <a:t>-</a:t>
            </a:r>
            <a:r>
              <a:rPr lang="en-US" sz="3600">
                <a:solidFill>
                  <a:srgbClr val="FFFF66"/>
                </a:solidFill>
              </a:rPr>
              <a:t>) ions</a:t>
            </a:r>
          </a:p>
        </p:txBody>
      </p:sp>
    </p:spTree>
    <p:extLst>
      <p:ext uri="{BB962C8B-B14F-4D97-AF65-F5344CB8AC3E}">
        <p14:creationId xmlns:p14="http://schemas.microsoft.com/office/powerpoint/2010/main" val="7036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064125" y="12954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4895850" y="18827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5902325" y="18415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5268913" y="13843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597525" y="13843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5241925" y="26035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902325" y="21463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667000" y="12954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4892675" y="21590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5559425" y="26162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657600" y="1193800"/>
            <a:ext cx="47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096000" y="838200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1"/>
                </a:solidFill>
              </a:rPr>
              <a:t>_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28687" y="3124200"/>
            <a:ext cx="80009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u="sng" dirty="0">
                <a:solidFill>
                  <a:srgbClr val="FFFF66"/>
                </a:solidFill>
              </a:rPr>
              <a:t>The ionic </a:t>
            </a:r>
            <a:r>
              <a:rPr lang="en-US" sz="3600" b="1" u="sng" dirty="0">
                <a:solidFill>
                  <a:srgbClr val="FFFF66"/>
                </a:solidFill>
              </a:rPr>
              <a:t>bond</a:t>
            </a:r>
            <a:r>
              <a:rPr lang="en-US" sz="3600" u="sng" dirty="0">
                <a:solidFill>
                  <a:srgbClr val="FFFF66"/>
                </a:solidFill>
              </a:rPr>
              <a:t> is the attraction</a:t>
            </a:r>
          </a:p>
          <a:p>
            <a:pPr algn="ctr"/>
            <a:r>
              <a:rPr lang="en-US" sz="3600" u="sng" dirty="0">
                <a:solidFill>
                  <a:srgbClr val="FFFF66"/>
                </a:solidFill>
              </a:rPr>
              <a:t>between</a:t>
            </a:r>
            <a:r>
              <a:rPr lang="en-US" sz="3600" dirty="0">
                <a:solidFill>
                  <a:srgbClr val="FFFF66"/>
                </a:solidFill>
              </a:rPr>
              <a:t> the positive K</a:t>
            </a:r>
            <a:r>
              <a:rPr lang="en-US" sz="3600" b="1" baseline="30000" dirty="0">
                <a:solidFill>
                  <a:srgbClr val="FFFF66"/>
                </a:solidFill>
              </a:rPr>
              <a:t>+</a:t>
            </a:r>
            <a:r>
              <a:rPr lang="en-US" sz="3600" dirty="0">
                <a:solidFill>
                  <a:srgbClr val="FFFF66"/>
                </a:solidFill>
              </a:rPr>
              <a:t> ion</a:t>
            </a:r>
          </a:p>
          <a:p>
            <a:pPr algn="ctr"/>
            <a:r>
              <a:rPr lang="en-US" sz="3600" dirty="0">
                <a:solidFill>
                  <a:srgbClr val="FFFF66"/>
                </a:solidFill>
              </a:rPr>
              <a:t>and the negative F</a:t>
            </a:r>
            <a:r>
              <a:rPr lang="en-US" sz="4800" b="1" baseline="30000" dirty="0">
                <a:solidFill>
                  <a:srgbClr val="FFFF66"/>
                </a:solidFill>
              </a:rPr>
              <a:t>-</a:t>
            </a:r>
            <a:r>
              <a:rPr lang="en-US" sz="3600" dirty="0">
                <a:solidFill>
                  <a:srgbClr val="FFFF66"/>
                </a:solidFill>
              </a:rPr>
              <a:t> </a:t>
            </a:r>
            <a:r>
              <a:rPr lang="en-US" sz="3600" dirty="0" smtClean="0">
                <a:solidFill>
                  <a:srgbClr val="FFFF66"/>
                </a:solidFill>
              </a:rPr>
              <a:t>ion, </a:t>
            </a:r>
            <a:r>
              <a:rPr lang="en-US" sz="3600" u="sng" dirty="0" smtClean="0">
                <a:solidFill>
                  <a:srgbClr val="FFFF66"/>
                </a:solidFill>
              </a:rPr>
              <a:t>oppositely</a:t>
            </a:r>
          </a:p>
          <a:p>
            <a:pPr algn="ctr"/>
            <a:r>
              <a:rPr lang="en-US" sz="3600" u="sng" dirty="0" smtClean="0">
                <a:solidFill>
                  <a:srgbClr val="FFFF66"/>
                </a:solidFill>
              </a:rPr>
              <a:t>charged ions. </a:t>
            </a:r>
            <a:endParaRPr lang="en-US" sz="3600" u="sng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kenneth.cumming\My Documents\My Pictures\IONCO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4929360" cy="3697020"/>
          </a:xfrm>
          <a:prstGeom prst="rect">
            <a:avLst/>
          </a:prstGeom>
          <a:noFill/>
        </p:spPr>
      </p:pic>
      <p:sp>
        <p:nvSpPr>
          <p:cNvPr id="3" name="Up Arrow 2"/>
          <p:cNvSpPr/>
          <p:nvPr/>
        </p:nvSpPr>
        <p:spPr>
          <a:xfrm rot="19722331">
            <a:off x="6200323" y="3804498"/>
            <a:ext cx="1440160" cy="1959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5517232"/>
            <a:ext cx="8289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Properties of IONIC COMPOUNDS: Solids at room temperature, very high </a:t>
            </a:r>
          </a:p>
          <a:p>
            <a:r>
              <a:rPr lang="en-US" u="sng" dirty="0" smtClean="0"/>
              <a:t>Melting point, soluble in water EX: SALT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572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524000" y="762000"/>
            <a:ext cx="17335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8991FF"/>
                </a:solidFill>
              </a:rPr>
              <a:t>So</a:t>
            </a:r>
          </a:p>
          <a:p>
            <a:r>
              <a:rPr lang="en-US" sz="3600">
                <a:solidFill>
                  <a:srgbClr val="8991FF"/>
                </a:solidFill>
              </a:rPr>
              <a:t>what</a:t>
            </a:r>
          </a:p>
          <a:p>
            <a:r>
              <a:rPr lang="en-US" sz="3600">
                <a:solidFill>
                  <a:srgbClr val="8991FF"/>
                </a:solidFill>
              </a:rPr>
              <a:t>are</a:t>
            </a:r>
          </a:p>
          <a:p>
            <a:r>
              <a:rPr lang="en-US" sz="3600">
                <a:solidFill>
                  <a:srgbClr val="8991FF"/>
                </a:solidFill>
              </a:rPr>
              <a:t>covalent</a:t>
            </a:r>
          </a:p>
          <a:p>
            <a:r>
              <a:rPr lang="en-US" sz="3600">
                <a:solidFill>
                  <a:srgbClr val="8991FF"/>
                </a:solidFill>
              </a:rPr>
              <a:t>bonds?</a:t>
            </a:r>
          </a:p>
        </p:txBody>
      </p:sp>
    </p:spTree>
    <p:extLst>
      <p:ext uri="{BB962C8B-B14F-4D97-AF65-F5344CB8AC3E}">
        <p14:creationId xmlns:p14="http://schemas.microsoft.com/office/powerpoint/2010/main" val="15482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524000" y="762000"/>
            <a:ext cx="614463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u="sng" dirty="0"/>
              <a:t>In covalent bonding,</a:t>
            </a:r>
          </a:p>
          <a:p>
            <a:r>
              <a:rPr lang="en-US" sz="3600" u="sng" dirty="0"/>
              <a:t>atoms still want to achieve</a:t>
            </a:r>
          </a:p>
          <a:p>
            <a:r>
              <a:rPr lang="en-US" sz="3600" dirty="0"/>
              <a:t>a noble gas configuration</a:t>
            </a:r>
          </a:p>
          <a:p>
            <a:r>
              <a:rPr lang="en-US" sz="3600" dirty="0"/>
              <a:t>(the octet rule).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u="sng" dirty="0" smtClean="0"/>
              <a:t>A full outer shell!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35981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115616" y="620688"/>
            <a:ext cx="787106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But rather than losing or gaining</a:t>
            </a:r>
          </a:p>
          <a:p>
            <a:r>
              <a:rPr lang="en-US" sz="3600" dirty="0"/>
              <a:t>electrons,</a:t>
            </a:r>
          </a:p>
          <a:p>
            <a:r>
              <a:rPr lang="en-US" sz="3600" u="sng" dirty="0"/>
              <a:t>atoms now </a:t>
            </a:r>
            <a:r>
              <a:rPr lang="en-US" sz="3600" b="1" u="sng" dirty="0"/>
              <a:t>share</a:t>
            </a:r>
            <a:r>
              <a:rPr lang="en-US" sz="3600" u="sng" dirty="0"/>
              <a:t> an electron pair.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23728" y="3140968"/>
            <a:ext cx="590899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800" u="sng" dirty="0"/>
              <a:t>The shared electron pair</a:t>
            </a:r>
          </a:p>
          <a:p>
            <a:r>
              <a:rPr lang="en-US" sz="3800" u="sng" dirty="0"/>
              <a:t>is called a </a:t>
            </a:r>
            <a:r>
              <a:rPr lang="en-US" sz="3800" i="1" u="sng" dirty="0"/>
              <a:t>bonding </a:t>
            </a:r>
            <a:r>
              <a:rPr lang="en-US" sz="3800" i="1" u="sng" dirty="0" smtClean="0"/>
              <a:t>pair.</a:t>
            </a:r>
            <a:endParaRPr lang="en-US" sz="3800" i="1" u="sng" dirty="0"/>
          </a:p>
        </p:txBody>
      </p:sp>
    </p:spTree>
    <p:extLst>
      <p:ext uri="{BB962C8B-B14F-4D97-AF65-F5344CB8AC3E}">
        <p14:creationId xmlns:p14="http://schemas.microsoft.com/office/powerpoint/2010/main" val="18113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038600" y="1219200"/>
            <a:ext cx="17414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  <a:r>
              <a:rPr lang="en-US" sz="96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752600" y="762000"/>
            <a:ext cx="17843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600">
                <a:solidFill>
                  <a:srgbClr val="FFFFCC"/>
                </a:solidFill>
              </a:rPr>
              <a:t>Chlorine</a:t>
            </a:r>
          </a:p>
          <a:p>
            <a:pPr algn="r"/>
            <a:r>
              <a:rPr lang="en-US" sz="3600">
                <a:solidFill>
                  <a:srgbClr val="FFFFCC"/>
                </a:solidFill>
              </a:rPr>
              <a:t>forms</a:t>
            </a:r>
          </a:p>
          <a:p>
            <a:pPr algn="r"/>
            <a:r>
              <a:rPr lang="en-US" sz="3600">
                <a:solidFill>
                  <a:srgbClr val="FFFFCC"/>
                </a:solidFill>
              </a:rPr>
              <a:t>a</a:t>
            </a:r>
          </a:p>
          <a:p>
            <a:pPr algn="r"/>
            <a:r>
              <a:rPr lang="en-US" sz="3600">
                <a:solidFill>
                  <a:srgbClr val="FFFFCC"/>
                </a:solidFill>
              </a:rPr>
              <a:t>covalent</a:t>
            </a:r>
          </a:p>
          <a:p>
            <a:pPr algn="r"/>
            <a:r>
              <a:rPr lang="en-US" sz="3600">
                <a:solidFill>
                  <a:srgbClr val="FFFFCC"/>
                </a:solidFill>
              </a:rPr>
              <a:t>bond</a:t>
            </a:r>
          </a:p>
          <a:p>
            <a:pPr algn="r"/>
            <a:r>
              <a:rPr lang="en-US" sz="3600">
                <a:solidFill>
                  <a:srgbClr val="FFFFCC"/>
                </a:solidFill>
              </a:rPr>
              <a:t>with</a:t>
            </a:r>
          </a:p>
          <a:p>
            <a:pPr algn="r"/>
            <a:r>
              <a:rPr lang="en-US" sz="3600">
                <a:solidFill>
                  <a:srgbClr val="FFFFCC"/>
                </a:solidFill>
              </a:rPr>
              <a:t>itself</a:t>
            </a:r>
          </a:p>
        </p:txBody>
      </p:sp>
    </p:spTree>
    <p:extLst>
      <p:ext uri="{BB962C8B-B14F-4D97-AF65-F5344CB8AC3E}">
        <p14:creationId xmlns:p14="http://schemas.microsoft.com/office/powerpoint/2010/main" val="34351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8006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4637088" y="19589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6113463" y="1828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512921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5457825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5199063" y="2590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6113463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1336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1970088" y="1828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3417888" y="19812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2462213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27908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25034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1970088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Oval 16"/>
          <p:cNvSpPr>
            <a:spLocks noChangeArrowheads="1"/>
          </p:cNvSpPr>
          <p:nvPr/>
        </p:nvSpPr>
        <p:spPr bwMode="auto">
          <a:xfrm>
            <a:off x="28082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5503863" y="2590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6629400" y="685800"/>
            <a:ext cx="16827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FFCC"/>
                </a:solidFill>
              </a:rPr>
              <a:t>How</a:t>
            </a:r>
          </a:p>
          <a:p>
            <a:r>
              <a:rPr lang="en-US" sz="3600">
                <a:solidFill>
                  <a:srgbClr val="FFFFCC"/>
                </a:solidFill>
              </a:rPr>
              <a:t>will</a:t>
            </a:r>
          </a:p>
          <a:p>
            <a:r>
              <a:rPr lang="en-US" sz="3600">
                <a:solidFill>
                  <a:srgbClr val="FFFFCC"/>
                </a:solidFill>
              </a:rPr>
              <a:t>two</a:t>
            </a:r>
          </a:p>
          <a:p>
            <a:r>
              <a:rPr lang="en-US" sz="3600">
                <a:solidFill>
                  <a:srgbClr val="FFFFCC"/>
                </a:solidFill>
              </a:rPr>
              <a:t>chlorine</a:t>
            </a:r>
          </a:p>
          <a:p>
            <a:r>
              <a:rPr lang="en-US" sz="3600">
                <a:solidFill>
                  <a:srgbClr val="FFFFCC"/>
                </a:solidFill>
              </a:rPr>
              <a:t>atoms</a:t>
            </a:r>
          </a:p>
          <a:p>
            <a:r>
              <a:rPr lang="en-US" sz="3600">
                <a:solidFill>
                  <a:srgbClr val="FFFFCC"/>
                </a:solidFill>
              </a:rPr>
              <a:t>react?</a:t>
            </a:r>
          </a:p>
        </p:txBody>
      </p:sp>
    </p:spTree>
    <p:extLst>
      <p:ext uri="{BB962C8B-B14F-4D97-AF65-F5344CB8AC3E}">
        <p14:creationId xmlns:p14="http://schemas.microsoft.com/office/powerpoint/2010/main" val="22486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8006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4637088" y="19589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113463" y="1828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512921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5457825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5199063" y="2590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113463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1336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1970088" y="1828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3417888" y="19812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2462213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27908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Oval 18"/>
          <p:cNvSpPr>
            <a:spLocks noChangeArrowheads="1"/>
          </p:cNvSpPr>
          <p:nvPr/>
        </p:nvSpPr>
        <p:spPr bwMode="auto">
          <a:xfrm>
            <a:off x="25034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Oval 19"/>
          <p:cNvSpPr>
            <a:spLocks noChangeArrowheads="1"/>
          </p:cNvSpPr>
          <p:nvPr/>
        </p:nvSpPr>
        <p:spPr bwMode="auto">
          <a:xfrm>
            <a:off x="1970088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28082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Oval 21"/>
          <p:cNvSpPr>
            <a:spLocks noChangeArrowheads="1"/>
          </p:cNvSpPr>
          <p:nvPr/>
        </p:nvSpPr>
        <p:spPr bwMode="auto">
          <a:xfrm>
            <a:off x="5503863" y="2590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1524000" y="3048000"/>
            <a:ext cx="634064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CC"/>
                </a:solidFill>
              </a:rPr>
              <a:t>Each chlorine atom wants to </a:t>
            </a:r>
          </a:p>
          <a:p>
            <a:r>
              <a:rPr lang="en-US" sz="2000" dirty="0">
                <a:solidFill>
                  <a:srgbClr val="FFFFCC"/>
                </a:solidFill>
              </a:rPr>
              <a:t>gain one electron to achieve an </a:t>
            </a:r>
            <a:r>
              <a:rPr lang="en-US" sz="2000" dirty="0" smtClean="0">
                <a:solidFill>
                  <a:srgbClr val="FFFFCC"/>
                </a:solidFill>
              </a:rPr>
              <a:t>octet, their full outer shell. </a:t>
            </a:r>
            <a:endParaRPr lang="en-US" sz="2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2292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8991FF"/>
                </a:solidFill>
              </a:rPr>
              <a:t>LET’S</a:t>
            </a:r>
          </a:p>
          <a:p>
            <a:r>
              <a:rPr lang="en-US" sz="3600">
                <a:solidFill>
                  <a:srgbClr val="8991FF"/>
                </a:solidFill>
              </a:rPr>
              <a:t>FIRST</a:t>
            </a:r>
          </a:p>
          <a:p>
            <a:r>
              <a:rPr lang="en-US" sz="3600">
                <a:solidFill>
                  <a:srgbClr val="8991FF"/>
                </a:solidFill>
              </a:rPr>
              <a:t>REVIEW</a:t>
            </a:r>
          </a:p>
          <a:p>
            <a:r>
              <a:rPr lang="en-US" sz="3600" b="1">
                <a:solidFill>
                  <a:srgbClr val="8991FF"/>
                </a:solidFill>
              </a:rPr>
              <a:t>IONIC</a:t>
            </a:r>
          </a:p>
          <a:p>
            <a:r>
              <a:rPr lang="en-US" sz="3600">
                <a:solidFill>
                  <a:srgbClr val="8991FF"/>
                </a:solidFill>
              </a:rPr>
              <a:t>BONDING</a:t>
            </a:r>
          </a:p>
        </p:txBody>
      </p:sp>
    </p:spTree>
    <p:extLst>
      <p:ext uri="{BB962C8B-B14F-4D97-AF65-F5344CB8AC3E}">
        <p14:creationId xmlns:p14="http://schemas.microsoft.com/office/powerpoint/2010/main" val="37765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8006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4637088" y="19589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6113463" y="1828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512921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5457825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5199063" y="2590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6113463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1336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1970088" y="1828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3417888" y="19812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2462213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27908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25034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1970088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Oval 16"/>
          <p:cNvSpPr>
            <a:spLocks noChangeArrowheads="1"/>
          </p:cNvSpPr>
          <p:nvPr/>
        </p:nvSpPr>
        <p:spPr bwMode="auto">
          <a:xfrm>
            <a:off x="28082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5503863" y="2590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1343025" y="2916237"/>
            <a:ext cx="65881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CC"/>
                </a:solidFill>
              </a:rPr>
              <a:t>Neither atom will give up an electron </a:t>
            </a:r>
            <a:r>
              <a:rPr lang="en-US" sz="3600" b="1" dirty="0">
                <a:solidFill>
                  <a:srgbClr val="FFFFCC"/>
                </a:solidFill>
              </a:rPr>
              <a:t>–</a:t>
            </a:r>
            <a:endParaRPr lang="en-US" dirty="0">
              <a:solidFill>
                <a:srgbClr val="FFFFCC"/>
              </a:solidFill>
            </a:endParaRPr>
          </a:p>
          <a:p>
            <a:r>
              <a:rPr lang="en-US" dirty="0">
                <a:solidFill>
                  <a:srgbClr val="FFFFCC"/>
                </a:solidFill>
              </a:rPr>
              <a:t>chlorine is highly electronegative.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67544" y="4125912"/>
            <a:ext cx="795890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CC"/>
                </a:solidFill>
              </a:rPr>
              <a:t>What’s the solution </a:t>
            </a:r>
            <a:r>
              <a:rPr lang="en-US" sz="3600" b="1" dirty="0">
                <a:solidFill>
                  <a:srgbClr val="FFFFCC"/>
                </a:solidFill>
              </a:rPr>
              <a:t>–</a:t>
            </a:r>
            <a:r>
              <a:rPr lang="en-US" sz="3600" dirty="0">
                <a:solidFill>
                  <a:srgbClr val="FFFFCC"/>
                </a:solidFill>
              </a:rPr>
              <a:t> </a:t>
            </a:r>
            <a:r>
              <a:rPr lang="en-US" sz="3800" dirty="0">
                <a:solidFill>
                  <a:srgbClr val="FFFFCC"/>
                </a:solidFill>
              </a:rPr>
              <a:t>what can </a:t>
            </a:r>
            <a:r>
              <a:rPr lang="en-US" sz="3800" dirty="0" smtClean="0">
                <a:solidFill>
                  <a:srgbClr val="FFFFCC"/>
                </a:solidFill>
              </a:rPr>
              <a:t>they do </a:t>
            </a:r>
            <a:r>
              <a:rPr lang="en-US" sz="3800" dirty="0">
                <a:solidFill>
                  <a:srgbClr val="FFFFCC"/>
                </a:solidFill>
              </a:rPr>
              <a:t>to achieve an octet?</a:t>
            </a:r>
          </a:p>
        </p:txBody>
      </p:sp>
    </p:spTree>
    <p:extLst>
      <p:ext uri="{BB962C8B-B14F-4D97-AF65-F5344CB8AC3E}">
        <p14:creationId xmlns:p14="http://schemas.microsoft.com/office/powerpoint/2010/main" val="12065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8006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4637088" y="19589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6113463" y="1828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512921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5457825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5199063" y="2590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6113463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1336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1970088" y="1828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3417888" y="19812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2462213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27908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25034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1970088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28082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5503863" y="25908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98" name="Group 18"/>
          <p:cNvGrpSpPr>
            <a:grpSpLocks/>
          </p:cNvGrpSpPr>
          <p:nvPr/>
        </p:nvGrpSpPr>
        <p:grpSpPr bwMode="auto">
          <a:xfrm>
            <a:off x="2133600" y="1219200"/>
            <a:ext cx="1611313" cy="1555750"/>
            <a:chOff x="1241" y="768"/>
            <a:chExt cx="1015" cy="980"/>
          </a:xfrm>
        </p:grpSpPr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1344" y="768"/>
              <a:ext cx="84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Cl</a:t>
              </a:r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1241" y="1152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2153" y="1248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1551" y="850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1758" y="850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1577" y="1632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1241" y="1344"/>
              <a:ext cx="104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1769" y="1632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99" name="Group 19"/>
          <p:cNvGrpSpPr>
            <a:grpSpLocks/>
          </p:cNvGrpSpPr>
          <p:nvPr/>
        </p:nvGrpSpPr>
        <p:grpSpPr bwMode="auto">
          <a:xfrm>
            <a:off x="4419600" y="1219200"/>
            <a:ext cx="1641475" cy="1555750"/>
            <a:chOff x="2921" y="768"/>
            <a:chExt cx="1034" cy="980"/>
          </a:xfrm>
        </p:grpSpPr>
        <p:sp>
          <p:nvSpPr>
            <p:cNvPr id="46082" name="Text Box 2"/>
            <p:cNvSpPr txBox="1">
              <a:spLocks noChangeArrowheads="1"/>
            </p:cNvSpPr>
            <p:nvPr/>
          </p:nvSpPr>
          <p:spPr bwMode="auto">
            <a:xfrm>
              <a:off x="3024" y="768"/>
              <a:ext cx="84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Cl</a:t>
              </a:r>
            </a:p>
          </p:txBody>
        </p:sp>
        <p:sp>
          <p:nvSpPr>
            <p:cNvPr id="46083" name="Oval 3"/>
            <p:cNvSpPr>
              <a:spLocks noChangeArrowheads="1"/>
            </p:cNvSpPr>
            <p:nvPr/>
          </p:nvSpPr>
          <p:spPr bwMode="auto">
            <a:xfrm>
              <a:off x="2921" y="1234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4" name="Oval 4"/>
            <p:cNvSpPr>
              <a:spLocks noChangeArrowheads="1"/>
            </p:cNvSpPr>
            <p:nvPr/>
          </p:nvSpPr>
          <p:spPr bwMode="auto">
            <a:xfrm>
              <a:off x="3851" y="1152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5" name="Oval 5"/>
            <p:cNvSpPr>
              <a:spLocks noChangeArrowheads="1"/>
            </p:cNvSpPr>
            <p:nvPr/>
          </p:nvSpPr>
          <p:spPr bwMode="auto">
            <a:xfrm>
              <a:off x="3231" y="850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6" name="Oval 6"/>
            <p:cNvSpPr>
              <a:spLocks noChangeArrowheads="1"/>
            </p:cNvSpPr>
            <p:nvPr/>
          </p:nvSpPr>
          <p:spPr bwMode="auto">
            <a:xfrm>
              <a:off x="3438" y="850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Oval 7"/>
            <p:cNvSpPr>
              <a:spLocks noChangeArrowheads="1"/>
            </p:cNvSpPr>
            <p:nvPr/>
          </p:nvSpPr>
          <p:spPr bwMode="auto">
            <a:xfrm>
              <a:off x="3275" y="1632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Oval 8"/>
            <p:cNvSpPr>
              <a:spLocks noChangeArrowheads="1"/>
            </p:cNvSpPr>
            <p:nvPr/>
          </p:nvSpPr>
          <p:spPr bwMode="auto">
            <a:xfrm>
              <a:off x="3851" y="1344"/>
              <a:ext cx="104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3467" y="1632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84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495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2286000" y="1828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733800" y="20574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27781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3106738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28194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2286000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1242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3545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4191000" y="19050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5667375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4683125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5011738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4752975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5667375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5057775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5908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427288" y="1828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3886200" y="21336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919413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32480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9606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2427288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3265488" y="25908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173538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40386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54864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13"/>
          <p:cNvSpPr>
            <a:spLocks noChangeArrowheads="1"/>
          </p:cNvSpPr>
          <p:nvPr/>
        </p:nvSpPr>
        <p:spPr bwMode="auto">
          <a:xfrm>
            <a:off x="4502150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483076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45720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5486400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48768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26654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2501900" y="1828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3960813" y="21336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29940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Oval 22"/>
          <p:cNvSpPr>
            <a:spLocks noChangeArrowheads="1"/>
          </p:cNvSpPr>
          <p:nvPr/>
        </p:nvSpPr>
        <p:spPr bwMode="auto">
          <a:xfrm>
            <a:off x="3322638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Oval 23"/>
          <p:cNvSpPr>
            <a:spLocks noChangeArrowheads="1"/>
          </p:cNvSpPr>
          <p:nvPr/>
        </p:nvSpPr>
        <p:spPr bwMode="auto">
          <a:xfrm>
            <a:off x="30353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Oval 24"/>
          <p:cNvSpPr>
            <a:spLocks noChangeArrowheads="1"/>
          </p:cNvSpPr>
          <p:nvPr/>
        </p:nvSpPr>
        <p:spPr bwMode="auto">
          <a:xfrm>
            <a:off x="2501900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33401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4097338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8155" name="Oval 27"/>
          <p:cNvSpPr>
            <a:spLocks noChangeArrowheads="1"/>
          </p:cNvSpPr>
          <p:nvPr/>
        </p:nvSpPr>
        <p:spPr bwMode="auto">
          <a:xfrm>
            <a:off x="39624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Oval 28"/>
          <p:cNvSpPr>
            <a:spLocks noChangeArrowheads="1"/>
          </p:cNvSpPr>
          <p:nvPr/>
        </p:nvSpPr>
        <p:spPr bwMode="auto">
          <a:xfrm>
            <a:off x="54102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Oval 29"/>
          <p:cNvSpPr>
            <a:spLocks noChangeArrowheads="1"/>
          </p:cNvSpPr>
          <p:nvPr/>
        </p:nvSpPr>
        <p:spPr bwMode="auto">
          <a:xfrm>
            <a:off x="4425950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Oval 30"/>
          <p:cNvSpPr>
            <a:spLocks noChangeArrowheads="1"/>
          </p:cNvSpPr>
          <p:nvPr/>
        </p:nvSpPr>
        <p:spPr bwMode="auto">
          <a:xfrm>
            <a:off x="475456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Oval 31"/>
          <p:cNvSpPr>
            <a:spLocks noChangeArrowheads="1"/>
          </p:cNvSpPr>
          <p:nvPr/>
        </p:nvSpPr>
        <p:spPr bwMode="auto">
          <a:xfrm>
            <a:off x="44958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Oval 32"/>
          <p:cNvSpPr>
            <a:spLocks noChangeArrowheads="1"/>
          </p:cNvSpPr>
          <p:nvPr/>
        </p:nvSpPr>
        <p:spPr bwMode="auto">
          <a:xfrm>
            <a:off x="5410200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Oval 33"/>
          <p:cNvSpPr>
            <a:spLocks noChangeArrowheads="1"/>
          </p:cNvSpPr>
          <p:nvPr/>
        </p:nvSpPr>
        <p:spPr bwMode="auto">
          <a:xfrm>
            <a:off x="48006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3886200" y="1066800"/>
            <a:ext cx="1905000" cy="1981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5181600" y="2900363"/>
            <a:ext cx="127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FFCC"/>
                </a:solidFill>
              </a:rPr>
              <a:t>octet</a:t>
            </a:r>
          </a:p>
        </p:txBody>
      </p:sp>
    </p:spTree>
    <p:extLst>
      <p:ext uri="{BB962C8B-B14F-4D97-AF65-F5344CB8AC3E}">
        <p14:creationId xmlns:p14="http://schemas.microsoft.com/office/powerpoint/2010/main" val="342142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3" grpId="0" animBg="1"/>
      <p:bldP spid="4816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654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2501900" y="1828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3960813" y="21336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29940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3322638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30353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2501900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33401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097338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39624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54102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4425950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475456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44958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5410200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48006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4937125" y="5048250"/>
            <a:ext cx="4306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circle the electrons for</a:t>
            </a:r>
          </a:p>
          <a:p>
            <a:r>
              <a:rPr lang="en-US"/>
              <a:t>each atom that completes</a:t>
            </a:r>
          </a:p>
          <a:p>
            <a:r>
              <a:rPr lang="en-US"/>
              <a:t>their octets</a:t>
            </a:r>
          </a:p>
        </p:txBody>
      </p:sp>
      <p:sp>
        <p:nvSpPr>
          <p:cNvPr id="49171" name="Oval 19"/>
          <p:cNvSpPr>
            <a:spLocks noChangeArrowheads="1"/>
          </p:cNvSpPr>
          <p:nvPr/>
        </p:nvSpPr>
        <p:spPr bwMode="auto">
          <a:xfrm>
            <a:off x="2286000" y="1066800"/>
            <a:ext cx="1905000" cy="1981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447800" y="2971800"/>
            <a:ext cx="127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FFCC"/>
                </a:solidFill>
              </a:rPr>
              <a:t>octet</a:t>
            </a:r>
          </a:p>
        </p:txBody>
      </p:sp>
    </p:spTree>
    <p:extLst>
      <p:ext uri="{BB962C8B-B14F-4D97-AF65-F5344CB8AC3E}">
        <p14:creationId xmlns:p14="http://schemas.microsoft.com/office/powerpoint/2010/main" val="270483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 animBg="1"/>
      <p:bldP spid="4917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6654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2501900" y="1828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960813" y="21336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29940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3322638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30353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2501900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33401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097338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39624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54102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4425950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475456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44958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Oval 16"/>
          <p:cNvSpPr>
            <a:spLocks noChangeArrowheads="1"/>
          </p:cNvSpPr>
          <p:nvPr/>
        </p:nvSpPr>
        <p:spPr bwMode="auto">
          <a:xfrm>
            <a:off x="5410200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Oval 17"/>
          <p:cNvSpPr>
            <a:spLocks noChangeArrowheads="1"/>
          </p:cNvSpPr>
          <p:nvPr/>
        </p:nvSpPr>
        <p:spPr bwMode="auto">
          <a:xfrm>
            <a:off x="48006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937125" y="5048250"/>
            <a:ext cx="4306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circle the electrons for</a:t>
            </a:r>
          </a:p>
          <a:p>
            <a:r>
              <a:rPr lang="en-US"/>
              <a:t>each atom that completes</a:t>
            </a:r>
          </a:p>
          <a:p>
            <a:r>
              <a:rPr lang="en-US"/>
              <a:t>their octets</a:t>
            </a:r>
          </a:p>
        </p:txBody>
      </p:sp>
      <p:sp>
        <p:nvSpPr>
          <p:cNvPr id="50195" name="Oval 19"/>
          <p:cNvSpPr>
            <a:spLocks noChangeArrowheads="1"/>
          </p:cNvSpPr>
          <p:nvPr/>
        </p:nvSpPr>
        <p:spPr bwMode="auto">
          <a:xfrm>
            <a:off x="2286000" y="1066800"/>
            <a:ext cx="1905000" cy="1981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Oval 21"/>
          <p:cNvSpPr>
            <a:spLocks noChangeArrowheads="1"/>
          </p:cNvSpPr>
          <p:nvPr/>
        </p:nvSpPr>
        <p:spPr bwMode="auto">
          <a:xfrm>
            <a:off x="3886200" y="1066800"/>
            <a:ext cx="1905000" cy="1981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2193925" y="3092450"/>
            <a:ext cx="5010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FFCC"/>
                </a:solidFill>
              </a:rPr>
              <a:t>The octet is achieved by</a:t>
            </a:r>
          </a:p>
          <a:p>
            <a:r>
              <a:rPr lang="en-US" sz="3600">
                <a:solidFill>
                  <a:srgbClr val="FFFFCC"/>
                </a:solidFill>
              </a:rPr>
              <a:t>each atom sharing the</a:t>
            </a:r>
          </a:p>
          <a:p>
            <a:r>
              <a:rPr lang="en-US" sz="3600">
                <a:solidFill>
                  <a:srgbClr val="FFFFCC"/>
                </a:solidFill>
              </a:rPr>
              <a:t>electron pair in the middle</a:t>
            </a:r>
          </a:p>
        </p:txBody>
      </p:sp>
    </p:spTree>
    <p:extLst>
      <p:ext uri="{BB962C8B-B14F-4D97-AF65-F5344CB8AC3E}">
        <p14:creationId xmlns:p14="http://schemas.microsoft.com/office/powerpoint/2010/main" val="130833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5" grpId="0" animBg="1"/>
      <p:bldP spid="5019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6654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2501900" y="1828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3960813" y="21336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29940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3322638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30353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2501900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33401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097338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39624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54102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4425950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475456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44958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5410200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48006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4937125" y="5048250"/>
            <a:ext cx="4306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circle the electrons for</a:t>
            </a:r>
          </a:p>
          <a:p>
            <a:r>
              <a:rPr lang="en-US"/>
              <a:t>each atom that completes</a:t>
            </a:r>
          </a:p>
          <a:p>
            <a:r>
              <a:rPr lang="en-US"/>
              <a:t>their octets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193925" y="3092450"/>
            <a:ext cx="5010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FFCC"/>
                </a:solidFill>
              </a:rPr>
              <a:t>The octet is achieved by</a:t>
            </a:r>
          </a:p>
          <a:p>
            <a:r>
              <a:rPr lang="en-US" sz="3600">
                <a:solidFill>
                  <a:srgbClr val="FFFFCC"/>
                </a:solidFill>
              </a:rPr>
              <a:t>each atom sharing the</a:t>
            </a:r>
          </a:p>
          <a:p>
            <a:r>
              <a:rPr lang="en-US" sz="3600">
                <a:solidFill>
                  <a:srgbClr val="FFFFCC"/>
                </a:solidFill>
              </a:rPr>
              <a:t>electron pair in the middle</a:t>
            </a:r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3886200" y="1676400"/>
            <a:ext cx="304800" cy="762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6654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2501900" y="1828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3960813" y="21336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9940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3322638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30353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2501900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33401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097338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39624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54102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4425950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475456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44958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5410200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48006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4937125" y="5048250"/>
            <a:ext cx="4306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circle the electrons for</a:t>
            </a:r>
          </a:p>
          <a:p>
            <a:r>
              <a:rPr lang="en-US"/>
              <a:t>each atom that completes</a:t>
            </a:r>
          </a:p>
          <a:p>
            <a:r>
              <a:rPr lang="en-US"/>
              <a:t>their octets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193925" y="3092450"/>
            <a:ext cx="452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FFCC"/>
                </a:solidFill>
              </a:rPr>
              <a:t>This is the bonding pair</a:t>
            </a:r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3886200" y="1676400"/>
            <a:ext cx="304800" cy="762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4038600" y="2514600"/>
            <a:ext cx="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24749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u="sng" dirty="0">
                <a:solidFill>
                  <a:srgbClr val="8991FF"/>
                </a:solidFill>
              </a:rPr>
              <a:t>In an </a:t>
            </a:r>
            <a:r>
              <a:rPr lang="en-US" sz="2800" b="1" u="sng" dirty="0">
                <a:solidFill>
                  <a:srgbClr val="8991FF"/>
                </a:solidFill>
              </a:rPr>
              <a:t>IONIC</a:t>
            </a:r>
            <a:r>
              <a:rPr lang="en-US" sz="3600" u="sng" dirty="0">
                <a:solidFill>
                  <a:srgbClr val="8991FF"/>
                </a:solidFill>
              </a:rPr>
              <a:t> bond,</a:t>
            </a:r>
          </a:p>
          <a:p>
            <a:r>
              <a:rPr lang="en-US" sz="3600" u="sng" dirty="0">
                <a:solidFill>
                  <a:srgbClr val="8991FF"/>
                </a:solidFill>
              </a:rPr>
              <a:t>electrons are lost or gained,</a:t>
            </a:r>
          </a:p>
          <a:p>
            <a:r>
              <a:rPr lang="en-US" sz="3600" dirty="0">
                <a:solidFill>
                  <a:srgbClr val="8991FF"/>
                </a:solidFill>
              </a:rPr>
              <a:t>resulting in the formation of </a:t>
            </a:r>
            <a:r>
              <a:rPr lang="en-US" sz="2800" b="1" dirty="0">
                <a:solidFill>
                  <a:srgbClr val="8991FF"/>
                </a:solidFill>
              </a:rPr>
              <a:t>IONS</a:t>
            </a:r>
          </a:p>
          <a:p>
            <a:r>
              <a:rPr lang="en-US" sz="3600" dirty="0">
                <a:solidFill>
                  <a:srgbClr val="8991FF"/>
                </a:solidFill>
              </a:rPr>
              <a:t>in ionic compounds.</a:t>
            </a:r>
          </a:p>
        </p:txBody>
      </p:sp>
      <p:grpSp>
        <p:nvGrpSpPr>
          <p:cNvPr id="26646" name="Group 22"/>
          <p:cNvGrpSpPr>
            <a:grpSpLocks/>
          </p:cNvGrpSpPr>
          <p:nvPr/>
        </p:nvGrpSpPr>
        <p:grpSpPr bwMode="auto">
          <a:xfrm>
            <a:off x="2632075" y="3048000"/>
            <a:ext cx="3400425" cy="1555750"/>
            <a:chOff x="1658" y="1920"/>
            <a:chExt cx="2142" cy="980"/>
          </a:xfrm>
        </p:grpSpPr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3168" y="1920"/>
              <a:ext cx="543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26630" name="Oval 6"/>
            <p:cNvSpPr>
              <a:spLocks noChangeArrowheads="1"/>
            </p:cNvSpPr>
            <p:nvPr/>
          </p:nvSpPr>
          <p:spPr bwMode="auto">
            <a:xfrm>
              <a:off x="3054" y="234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3696" y="2264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3297" y="197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auto">
            <a:xfrm>
              <a:off x="3504" y="197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3280" y="2744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3696" y="2456"/>
              <a:ext cx="104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1658" y="1920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26639" name="Oval 15"/>
            <p:cNvSpPr>
              <a:spLocks noChangeArrowheads="1"/>
            </p:cNvSpPr>
            <p:nvPr/>
          </p:nvSpPr>
          <p:spPr bwMode="auto">
            <a:xfrm>
              <a:off x="2227" y="2368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Oval 20"/>
            <p:cNvSpPr>
              <a:spLocks noChangeArrowheads="1"/>
            </p:cNvSpPr>
            <p:nvPr/>
          </p:nvSpPr>
          <p:spPr bwMode="auto">
            <a:xfrm>
              <a:off x="3480" y="2752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5" name="Freeform 21"/>
          <p:cNvSpPr>
            <a:spLocks/>
          </p:cNvSpPr>
          <p:nvPr/>
        </p:nvSpPr>
        <p:spPr bwMode="auto">
          <a:xfrm>
            <a:off x="3733800" y="3530600"/>
            <a:ext cx="1066800" cy="203200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7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6654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2501900" y="1828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3960813" y="21336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29940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3322638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30353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2501900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33401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4097338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39624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54102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Oval 13"/>
          <p:cNvSpPr>
            <a:spLocks noChangeArrowheads="1"/>
          </p:cNvSpPr>
          <p:nvPr/>
        </p:nvSpPr>
        <p:spPr bwMode="auto">
          <a:xfrm>
            <a:off x="4425950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475456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Oval 15"/>
          <p:cNvSpPr>
            <a:spLocks noChangeArrowheads="1"/>
          </p:cNvSpPr>
          <p:nvPr/>
        </p:nvSpPr>
        <p:spPr bwMode="auto">
          <a:xfrm>
            <a:off x="44958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Oval 16"/>
          <p:cNvSpPr>
            <a:spLocks noChangeArrowheads="1"/>
          </p:cNvSpPr>
          <p:nvPr/>
        </p:nvSpPr>
        <p:spPr bwMode="auto">
          <a:xfrm>
            <a:off x="5410200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48006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4937125" y="5048250"/>
            <a:ext cx="4306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circle the electrons for</a:t>
            </a:r>
          </a:p>
          <a:p>
            <a:r>
              <a:rPr lang="en-US"/>
              <a:t>each atom that completes</a:t>
            </a:r>
          </a:p>
          <a:p>
            <a:r>
              <a:rPr lang="en-US"/>
              <a:t>their octets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2193925" y="3092450"/>
            <a:ext cx="484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FFCC"/>
                </a:solidFill>
              </a:rPr>
              <a:t>It is a </a:t>
            </a:r>
            <a:r>
              <a:rPr lang="en-US" sz="3600" i="1">
                <a:solidFill>
                  <a:srgbClr val="FFFFCC"/>
                </a:solidFill>
              </a:rPr>
              <a:t>single</a:t>
            </a:r>
            <a:r>
              <a:rPr lang="en-US" sz="3600">
                <a:solidFill>
                  <a:srgbClr val="FFFFCC"/>
                </a:solidFill>
              </a:rPr>
              <a:t> bonding pair</a:t>
            </a:r>
            <a:endParaRPr lang="en-US" sz="3600" i="1">
              <a:solidFill>
                <a:srgbClr val="FFFFCC"/>
              </a:solidFill>
            </a:endParaRPr>
          </a:p>
        </p:txBody>
      </p:sp>
      <p:sp>
        <p:nvSpPr>
          <p:cNvPr id="56340" name="Oval 20"/>
          <p:cNvSpPr>
            <a:spLocks noChangeArrowheads="1"/>
          </p:cNvSpPr>
          <p:nvPr/>
        </p:nvSpPr>
        <p:spPr bwMode="auto">
          <a:xfrm>
            <a:off x="3886200" y="1676400"/>
            <a:ext cx="304800" cy="762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V="1">
            <a:off x="4038600" y="2514600"/>
            <a:ext cx="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665413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2501900" y="1828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3960813" y="21336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2994025" y="1349375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322638" y="1349375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30353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2501900" y="2133600"/>
            <a:ext cx="165100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3340100" y="25908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097338" y="1219200"/>
            <a:ext cx="13350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39624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5410200" y="182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4425950" y="1349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4754563" y="1349375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44958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5410200" y="21336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4800600" y="2590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4937125" y="5048250"/>
            <a:ext cx="4306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circle the electrons for</a:t>
            </a:r>
          </a:p>
          <a:p>
            <a:r>
              <a:rPr lang="en-US"/>
              <a:t>each atom that completes</a:t>
            </a:r>
          </a:p>
          <a:p>
            <a:r>
              <a:rPr lang="en-US"/>
              <a:t>their octets</a:t>
            </a:r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3886200" y="1676400"/>
            <a:ext cx="304800" cy="762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V="1">
            <a:off x="4038600" y="2514600"/>
            <a:ext cx="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752600" y="3124200"/>
            <a:ext cx="475162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FFCC"/>
                </a:solidFill>
              </a:rPr>
              <a:t>It is called a</a:t>
            </a:r>
            <a:r>
              <a:rPr lang="en-US" sz="3600" dirty="0">
                <a:solidFill>
                  <a:srgbClr val="FFFFCC"/>
                </a:solidFill>
              </a:rPr>
              <a:t> </a:t>
            </a:r>
            <a:r>
              <a:rPr lang="en-US" b="1" u="sng" dirty="0">
                <a:solidFill>
                  <a:srgbClr val="FFFFCC"/>
                </a:solidFill>
              </a:rPr>
              <a:t>SINGLE BOND</a:t>
            </a:r>
            <a:endParaRPr lang="en-US" b="1" i="1" u="sng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4384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43434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4937125" y="5048250"/>
            <a:ext cx="4306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circle the electrons for</a:t>
            </a:r>
          </a:p>
          <a:p>
            <a:r>
              <a:rPr lang="en-US"/>
              <a:t>each atom that completes</a:t>
            </a:r>
          </a:p>
          <a:p>
            <a:r>
              <a:rPr lang="en-US"/>
              <a:t>their octets</a:t>
            </a:r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V="1">
            <a:off x="4038600" y="2438400"/>
            <a:ext cx="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63650" y="3124200"/>
            <a:ext cx="6848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u="sng" dirty="0">
                <a:solidFill>
                  <a:srgbClr val="FFFFCC"/>
                </a:solidFill>
              </a:rPr>
              <a:t>Single bonds are abbreviated</a:t>
            </a:r>
          </a:p>
          <a:p>
            <a:pPr algn="ctr"/>
            <a:r>
              <a:rPr lang="en-US" sz="3600" u="sng" dirty="0">
                <a:solidFill>
                  <a:srgbClr val="FFFFCC"/>
                </a:solidFill>
              </a:rPr>
              <a:t>with a dash</a:t>
            </a:r>
            <a:endParaRPr lang="en-US" sz="3600" b="1" i="1" u="sng" dirty="0">
              <a:solidFill>
                <a:srgbClr val="FFFFCC"/>
              </a:solidFill>
            </a:endParaRPr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3810000" y="20574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4384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343400" y="1219200"/>
            <a:ext cx="13350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937125" y="5048250"/>
            <a:ext cx="430688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circle the electrons for</a:t>
            </a:r>
          </a:p>
          <a:p>
            <a:r>
              <a:rPr lang="en-US"/>
              <a:t>each atom that completes</a:t>
            </a:r>
          </a:p>
          <a:p>
            <a:r>
              <a:rPr lang="en-US"/>
              <a:t>their octets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384300" y="2819400"/>
            <a:ext cx="56070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FF66"/>
                </a:solidFill>
              </a:rPr>
              <a:t>This is the chlorine molecule,</a:t>
            </a:r>
          </a:p>
          <a:p>
            <a:pPr algn="ctr"/>
            <a:r>
              <a:rPr lang="en-US" sz="6000">
                <a:solidFill>
                  <a:srgbClr val="FFFF66"/>
                </a:solidFill>
              </a:rPr>
              <a:t>Cl</a:t>
            </a:r>
            <a:r>
              <a:rPr lang="en-US" sz="6000" baseline="-25000">
                <a:solidFill>
                  <a:srgbClr val="FFFF66"/>
                </a:solidFill>
              </a:rPr>
              <a:t>2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3810000" y="20574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429000" y="1066800"/>
            <a:ext cx="17033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0">
                <a:solidFill>
                  <a:schemeClr val="bg1"/>
                </a:solidFill>
              </a:rPr>
              <a:t>O</a:t>
            </a:r>
            <a:r>
              <a:rPr lang="en-US" sz="66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14400" y="3505200"/>
            <a:ext cx="7604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66"/>
                </a:solidFill>
              </a:rPr>
              <a:t>Oxygen is also one of the diatomic molecules</a:t>
            </a:r>
          </a:p>
        </p:txBody>
      </p:sp>
    </p:spTree>
    <p:extLst>
      <p:ext uri="{BB962C8B-B14F-4D97-AF65-F5344CB8AC3E}">
        <p14:creationId xmlns:p14="http://schemas.microsoft.com/office/powerpoint/2010/main" val="4001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219200" y="3505200"/>
            <a:ext cx="5886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66"/>
                </a:solidFill>
              </a:rPr>
              <a:t>How will two oxygen atoms bond?</a:t>
            </a:r>
          </a:p>
        </p:txBody>
      </p:sp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19475" name="Group 19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19476" name="Text Box 20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8" name="Oval 22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9" name="Oval 23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0" name="Oval 24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Oval 25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2" name="Oval 26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83" name="Group 27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19484" name="Text Box 28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19485" name="Oval 29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6" name="Oval 30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7" name="Oval 31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8" name="Oval 32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Oval 33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Oval 34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97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35" name="Group 27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17434" name="Group 26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17410" name="Text Box 2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17411" name="Oval 3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2" name="Oval 4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3" name="Oval 5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4" name="Oval 6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Oval 7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6" name="Oval 8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32" name="Group 24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17418" name="Text Box 10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17419" name="Oval 11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Oval 12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Oval 13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Oval 14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Oval 15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4" name="Oval 16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066800" y="3429000"/>
            <a:ext cx="6361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66"/>
                </a:solidFill>
              </a:rPr>
              <a:t>Each atom has two unpaired electrons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1905000" y="2895600"/>
            <a:ext cx="266700" cy="152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3095625" y="2324100"/>
            <a:ext cx="203200" cy="266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4419600" y="2336800"/>
            <a:ext cx="76200" cy="330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5200650" y="2933700"/>
            <a:ext cx="22860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1" name="Freeform 17"/>
          <p:cNvSpPr>
            <a:spLocks/>
          </p:cNvSpPr>
          <p:nvPr/>
        </p:nvSpPr>
        <p:spPr bwMode="auto">
          <a:xfrm>
            <a:off x="3124200" y="1863725"/>
            <a:ext cx="1323975" cy="255588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16403" name="Group 19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16404" name="Text Box 20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16405" name="Oval 21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Oval 22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Oval 23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Oval 24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Oval 25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Oval 26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1" name="Group 27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16412" name="Text Box 28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16413" name="Oval 29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Oval 30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Oval 31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Oval 32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Oval 33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Oval 34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30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Freeform 25"/>
          <p:cNvSpPr>
            <a:spLocks/>
          </p:cNvSpPr>
          <p:nvPr/>
        </p:nvSpPr>
        <p:spPr bwMode="auto">
          <a:xfrm>
            <a:off x="3124200" y="1863725"/>
            <a:ext cx="1323975" cy="255588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2386013" y="2968625"/>
            <a:ext cx="919162" cy="498475"/>
          </a:xfrm>
          <a:custGeom>
            <a:avLst/>
            <a:gdLst>
              <a:gd name="T0" fmla="*/ 0 w 579"/>
              <a:gd name="T1" fmla="*/ 0 h 314"/>
              <a:gd name="T2" fmla="*/ 99 w 579"/>
              <a:gd name="T3" fmla="*/ 158 h 314"/>
              <a:gd name="T4" fmla="*/ 219 w 579"/>
              <a:gd name="T5" fmla="*/ 230 h 314"/>
              <a:gd name="T6" fmla="*/ 387 w 579"/>
              <a:gd name="T7" fmla="*/ 272 h 314"/>
              <a:gd name="T8" fmla="*/ 579 w 579"/>
              <a:gd name="T9" fmla="*/ 314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" h="314">
                <a:moveTo>
                  <a:pt x="0" y="0"/>
                </a:moveTo>
                <a:cubicBezTo>
                  <a:pt x="16" y="26"/>
                  <a:pt x="62" y="120"/>
                  <a:pt x="99" y="158"/>
                </a:cubicBezTo>
                <a:cubicBezTo>
                  <a:pt x="136" y="196"/>
                  <a:pt x="171" y="211"/>
                  <a:pt x="219" y="230"/>
                </a:cubicBezTo>
                <a:cubicBezTo>
                  <a:pt x="267" y="249"/>
                  <a:pt x="327" y="258"/>
                  <a:pt x="387" y="272"/>
                </a:cubicBezTo>
                <a:cubicBezTo>
                  <a:pt x="447" y="286"/>
                  <a:pt x="539" y="305"/>
                  <a:pt x="579" y="314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3108" name="Group 36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3109" name="Text Box 37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3110" name="Oval 38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" name="Oval 41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Oval 42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6" name="Group 44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3117" name="Text Box 45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3118" name="Oval 46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1" name="Oval 49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2" name="Oval 50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60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3" name="Freeform 47"/>
          <p:cNvSpPr>
            <a:spLocks/>
          </p:cNvSpPr>
          <p:nvPr/>
        </p:nvSpPr>
        <p:spPr bwMode="auto">
          <a:xfrm>
            <a:off x="3124200" y="1863725"/>
            <a:ext cx="1323975" cy="255588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>
            <a:off x="2386013" y="2968625"/>
            <a:ext cx="1624012" cy="427038"/>
          </a:xfrm>
          <a:custGeom>
            <a:avLst/>
            <a:gdLst>
              <a:gd name="T0" fmla="*/ 0 w 1023"/>
              <a:gd name="T1" fmla="*/ 0 h 269"/>
              <a:gd name="T2" fmla="*/ 99 w 1023"/>
              <a:gd name="T3" fmla="*/ 158 h 269"/>
              <a:gd name="T4" fmla="*/ 345 w 1023"/>
              <a:gd name="T5" fmla="*/ 254 h 269"/>
              <a:gd name="T6" fmla="*/ 747 w 1023"/>
              <a:gd name="T7" fmla="*/ 248 h 269"/>
              <a:gd name="T8" fmla="*/ 1023 w 1023"/>
              <a:gd name="T9" fmla="*/ 20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3" h="269">
                <a:moveTo>
                  <a:pt x="0" y="0"/>
                </a:moveTo>
                <a:cubicBezTo>
                  <a:pt x="16" y="26"/>
                  <a:pt x="41" y="116"/>
                  <a:pt x="99" y="158"/>
                </a:cubicBezTo>
                <a:cubicBezTo>
                  <a:pt x="157" y="200"/>
                  <a:pt x="237" y="239"/>
                  <a:pt x="345" y="254"/>
                </a:cubicBezTo>
                <a:cubicBezTo>
                  <a:pt x="453" y="269"/>
                  <a:pt x="634" y="257"/>
                  <a:pt x="747" y="248"/>
                </a:cubicBezTo>
                <a:cubicBezTo>
                  <a:pt x="860" y="239"/>
                  <a:pt x="966" y="210"/>
                  <a:pt x="1023" y="200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45" name="Group 49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4146" name="Group 50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4147" name="Text Box 51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0" name="Oval 54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1" name="Oval 55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2" name="Oval 56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3" name="Oval 57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4155" name="Text Box 59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4156" name="Oval 60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Oval 61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Oval 62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9" name="Oval 63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0" name="Oval 64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Oval 65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91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29200" y="30480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4848225" y="37242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867400" y="3594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233988" y="31369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562600" y="31369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207000" y="4356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867400" y="38989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632075" y="30480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3535363" y="3759200"/>
            <a:ext cx="163512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524500" y="436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8" name="Freeform 28"/>
          <p:cNvSpPr>
            <a:spLocks/>
          </p:cNvSpPr>
          <p:nvPr/>
        </p:nvSpPr>
        <p:spPr bwMode="auto">
          <a:xfrm>
            <a:off x="3124200" y="1863725"/>
            <a:ext cx="1323975" cy="255588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2386013" y="2968625"/>
            <a:ext cx="2062162" cy="423863"/>
          </a:xfrm>
          <a:custGeom>
            <a:avLst/>
            <a:gdLst>
              <a:gd name="T0" fmla="*/ 0 w 1299"/>
              <a:gd name="T1" fmla="*/ 0 h 267"/>
              <a:gd name="T2" fmla="*/ 115 w 1299"/>
              <a:gd name="T3" fmla="*/ 158 h 267"/>
              <a:gd name="T4" fmla="*/ 400 w 1299"/>
              <a:gd name="T5" fmla="*/ 254 h 267"/>
              <a:gd name="T6" fmla="*/ 909 w 1299"/>
              <a:gd name="T7" fmla="*/ 236 h 267"/>
              <a:gd name="T8" fmla="*/ 1299 w 1299"/>
              <a:gd name="T9" fmla="*/ 11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9" h="267">
                <a:moveTo>
                  <a:pt x="0" y="0"/>
                </a:moveTo>
                <a:cubicBezTo>
                  <a:pt x="19" y="26"/>
                  <a:pt x="47" y="116"/>
                  <a:pt x="115" y="158"/>
                </a:cubicBezTo>
                <a:cubicBezTo>
                  <a:pt x="182" y="200"/>
                  <a:pt x="268" y="241"/>
                  <a:pt x="400" y="254"/>
                </a:cubicBezTo>
                <a:cubicBezTo>
                  <a:pt x="532" y="267"/>
                  <a:pt x="759" y="259"/>
                  <a:pt x="909" y="236"/>
                </a:cubicBezTo>
                <a:cubicBezTo>
                  <a:pt x="1059" y="213"/>
                  <a:pt x="1218" y="141"/>
                  <a:pt x="1299" y="1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5151" name="Group 31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5152" name="Text Box 32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5153" name="Oval 33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Oval 34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Oval 35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Oval 36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Oval 37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Oval 38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59" name="Group 39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5160" name="Text Box 40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5161" name="Oval 41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Oval 42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Oval 43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Oval 44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Oval 45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Oval 46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483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Freeform 28"/>
          <p:cNvSpPr>
            <a:spLocks/>
          </p:cNvSpPr>
          <p:nvPr/>
        </p:nvSpPr>
        <p:spPr bwMode="auto">
          <a:xfrm>
            <a:off x="3124200" y="1863725"/>
            <a:ext cx="1323975" cy="255588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2386013" y="2914650"/>
            <a:ext cx="2576512" cy="466725"/>
          </a:xfrm>
          <a:custGeom>
            <a:avLst/>
            <a:gdLst>
              <a:gd name="T0" fmla="*/ 0 w 1623"/>
              <a:gd name="T1" fmla="*/ 34 h 294"/>
              <a:gd name="T2" fmla="*/ 122 w 1623"/>
              <a:gd name="T3" fmla="*/ 192 h 294"/>
              <a:gd name="T4" fmla="*/ 507 w 1623"/>
              <a:gd name="T5" fmla="*/ 294 h 294"/>
              <a:gd name="T6" fmla="*/ 1155 w 1623"/>
              <a:gd name="T7" fmla="*/ 192 h 294"/>
              <a:gd name="T8" fmla="*/ 1623 w 1623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3" h="294">
                <a:moveTo>
                  <a:pt x="0" y="34"/>
                </a:moveTo>
                <a:cubicBezTo>
                  <a:pt x="20" y="60"/>
                  <a:pt x="38" y="149"/>
                  <a:pt x="122" y="192"/>
                </a:cubicBezTo>
                <a:cubicBezTo>
                  <a:pt x="206" y="235"/>
                  <a:pt x="335" y="294"/>
                  <a:pt x="507" y="294"/>
                </a:cubicBezTo>
                <a:cubicBezTo>
                  <a:pt x="679" y="294"/>
                  <a:pt x="969" y="241"/>
                  <a:pt x="1155" y="192"/>
                </a:cubicBezTo>
                <a:cubicBezTo>
                  <a:pt x="1341" y="143"/>
                  <a:pt x="1526" y="40"/>
                  <a:pt x="1623" y="0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6175" name="Group 31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6176" name="Text Box 32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6177" name="Oval 33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Oval 34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Oval 35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Oval 36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Oval 37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Oval 38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83" name="Group 39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6184" name="Text Box 40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6185" name="Oval 41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Oval 42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7" name="Oval 43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Oval 44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Oval 45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Oval 46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49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6" name="Freeform 38"/>
          <p:cNvSpPr>
            <a:spLocks/>
          </p:cNvSpPr>
          <p:nvPr/>
        </p:nvSpPr>
        <p:spPr bwMode="auto">
          <a:xfrm>
            <a:off x="3124200" y="1863725"/>
            <a:ext cx="1323975" cy="255588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Freeform 39"/>
          <p:cNvSpPr>
            <a:spLocks/>
          </p:cNvSpPr>
          <p:nvPr/>
        </p:nvSpPr>
        <p:spPr bwMode="auto">
          <a:xfrm>
            <a:off x="2386013" y="2914650"/>
            <a:ext cx="2576512" cy="466725"/>
          </a:xfrm>
          <a:custGeom>
            <a:avLst/>
            <a:gdLst>
              <a:gd name="T0" fmla="*/ 0 w 1623"/>
              <a:gd name="T1" fmla="*/ 34 h 294"/>
              <a:gd name="T2" fmla="*/ 122 w 1623"/>
              <a:gd name="T3" fmla="*/ 192 h 294"/>
              <a:gd name="T4" fmla="*/ 507 w 1623"/>
              <a:gd name="T5" fmla="*/ 294 h 294"/>
              <a:gd name="T6" fmla="*/ 1155 w 1623"/>
              <a:gd name="T7" fmla="*/ 192 h 294"/>
              <a:gd name="T8" fmla="*/ 1623 w 1623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3" h="294">
                <a:moveTo>
                  <a:pt x="0" y="34"/>
                </a:moveTo>
                <a:cubicBezTo>
                  <a:pt x="20" y="60"/>
                  <a:pt x="38" y="149"/>
                  <a:pt x="122" y="192"/>
                </a:cubicBezTo>
                <a:cubicBezTo>
                  <a:pt x="206" y="235"/>
                  <a:pt x="335" y="294"/>
                  <a:pt x="507" y="294"/>
                </a:cubicBezTo>
                <a:cubicBezTo>
                  <a:pt x="679" y="294"/>
                  <a:pt x="969" y="241"/>
                  <a:pt x="1155" y="192"/>
                </a:cubicBezTo>
                <a:cubicBezTo>
                  <a:pt x="1341" y="143"/>
                  <a:pt x="1526" y="40"/>
                  <a:pt x="1623" y="0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7209" name="Group 41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7210" name="Text Box 42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7211" name="Oval 43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Oval 44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3" name="Oval 45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4" name="Oval 46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Oval 47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Oval 48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17" name="Group 49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7218" name="Text Box 50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7219" name="Oval 51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Oval 52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1" name="Oval 53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2" name="Oval 54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3" name="Oval 55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4" name="Oval 56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44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1066800" y="4114800"/>
            <a:ext cx="54361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CC"/>
                </a:solidFill>
              </a:rPr>
              <a:t>Oxygen atoms are highly electronegative.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1066800" y="4724400"/>
            <a:ext cx="54521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CC"/>
                </a:solidFill>
              </a:rPr>
              <a:t>So both atoms want to gain two electrons.</a:t>
            </a:r>
          </a:p>
        </p:txBody>
      </p:sp>
      <p:sp>
        <p:nvSpPr>
          <p:cNvPr id="8251" name="Freeform 59"/>
          <p:cNvSpPr>
            <a:spLocks/>
          </p:cNvSpPr>
          <p:nvPr/>
        </p:nvSpPr>
        <p:spPr bwMode="auto">
          <a:xfrm>
            <a:off x="3124200" y="1863725"/>
            <a:ext cx="1323975" cy="255588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Freeform 60"/>
          <p:cNvSpPr>
            <a:spLocks/>
          </p:cNvSpPr>
          <p:nvPr/>
        </p:nvSpPr>
        <p:spPr bwMode="auto">
          <a:xfrm>
            <a:off x="2386013" y="2914650"/>
            <a:ext cx="2576512" cy="466725"/>
          </a:xfrm>
          <a:custGeom>
            <a:avLst/>
            <a:gdLst>
              <a:gd name="T0" fmla="*/ 0 w 1623"/>
              <a:gd name="T1" fmla="*/ 34 h 294"/>
              <a:gd name="T2" fmla="*/ 122 w 1623"/>
              <a:gd name="T3" fmla="*/ 192 h 294"/>
              <a:gd name="T4" fmla="*/ 507 w 1623"/>
              <a:gd name="T5" fmla="*/ 294 h 294"/>
              <a:gd name="T6" fmla="*/ 1155 w 1623"/>
              <a:gd name="T7" fmla="*/ 192 h 294"/>
              <a:gd name="T8" fmla="*/ 1623 w 1623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3" h="294">
                <a:moveTo>
                  <a:pt x="0" y="34"/>
                </a:moveTo>
                <a:cubicBezTo>
                  <a:pt x="20" y="60"/>
                  <a:pt x="38" y="149"/>
                  <a:pt x="122" y="192"/>
                </a:cubicBezTo>
                <a:cubicBezTo>
                  <a:pt x="206" y="235"/>
                  <a:pt x="335" y="294"/>
                  <a:pt x="507" y="294"/>
                </a:cubicBezTo>
                <a:cubicBezTo>
                  <a:pt x="679" y="294"/>
                  <a:pt x="969" y="241"/>
                  <a:pt x="1155" y="192"/>
                </a:cubicBezTo>
                <a:cubicBezTo>
                  <a:pt x="1341" y="143"/>
                  <a:pt x="1526" y="40"/>
                  <a:pt x="1623" y="0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53" name="Group 61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8254" name="Group 62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8255" name="Text Box 63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8256" name="Oval 64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Oval 65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Oval 66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Oval 67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Oval 68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Oval 69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70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8263" name="Text Box 71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8264" name="Oval 72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Oval 73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6" name="Oval 74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Oval 75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Oval 76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Oval 77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27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066800" y="4114800"/>
            <a:ext cx="54296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CC"/>
                </a:solidFill>
              </a:rPr>
              <a:t>Oxygen atoms are highly electronegative</a:t>
            </a:r>
            <a:r>
              <a:rPr lang="en-US" dirty="0">
                <a:solidFill>
                  <a:srgbClr val="FFFFCC"/>
                </a:solidFill>
              </a:rPr>
              <a:t>.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066800" y="4724400"/>
            <a:ext cx="54457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CC"/>
                </a:solidFill>
              </a:rPr>
              <a:t>So both atoms want to gain two electrons</a:t>
            </a:r>
            <a:r>
              <a:rPr lang="en-US" dirty="0">
                <a:solidFill>
                  <a:srgbClr val="FFFFCC"/>
                </a:solidFill>
              </a:rPr>
              <a:t>.</a:t>
            </a:r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3124200" y="1863725"/>
            <a:ext cx="1323975" cy="255588"/>
          </a:xfrm>
          <a:custGeom>
            <a:avLst/>
            <a:gdLst>
              <a:gd name="T0" fmla="*/ 0 w 740"/>
              <a:gd name="T1" fmla="*/ 124 h 149"/>
              <a:gd name="T2" fmla="*/ 208 w 740"/>
              <a:gd name="T3" fmla="*/ 26 h 149"/>
              <a:gd name="T4" fmla="*/ 455 w 740"/>
              <a:gd name="T5" fmla="*/ 3 h 149"/>
              <a:gd name="T6" fmla="*/ 618 w 740"/>
              <a:gd name="T7" fmla="*/ 49 h 149"/>
              <a:gd name="T8" fmla="*/ 740 w 740"/>
              <a:gd name="T9" fmla="*/ 14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149">
                <a:moveTo>
                  <a:pt x="0" y="124"/>
                </a:moveTo>
                <a:cubicBezTo>
                  <a:pt x="35" y="107"/>
                  <a:pt x="132" y="46"/>
                  <a:pt x="208" y="26"/>
                </a:cubicBezTo>
                <a:cubicBezTo>
                  <a:pt x="284" y="6"/>
                  <a:pt x="387" y="0"/>
                  <a:pt x="455" y="3"/>
                </a:cubicBezTo>
                <a:cubicBezTo>
                  <a:pt x="523" y="7"/>
                  <a:pt x="569" y="25"/>
                  <a:pt x="618" y="49"/>
                </a:cubicBezTo>
                <a:cubicBezTo>
                  <a:pt x="665" y="74"/>
                  <a:pt x="715" y="128"/>
                  <a:pt x="740" y="149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auto">
          <a:xfrm>
            <a:off x="2386013" y="2914650"/>
            <a:ext cx="2576512" cy="466725"/>
          </a:xfrm>
          <a:custGeom>
            <a:avLst/>
            <a:gdLst>
              <a:gd name="T0" fmla="*/ 0 w 1623"/>
              <a:gd name="T1" fmla="*/ 34 h 294"/>
              <a:gd name="T2" fmla="*/ 122 w 1623"/>
              <a:gd name="T3" fmla="*/ 192 h 294"/>
              <a:gd name="T4" fmla="*/ 507 w 1623"/>
              <a:gd name="T5" fmla="*/ 294 h 294"/>
              <a:gd name="T6" fmla="*/ 1155 w 1623"/>
              <a:gd name="T7" fmla="*/ 192 h 294"/>
              <a:gd name="T8" fmla="*/ 1623 w 1623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3" h="294">
                <a:moveTo>
                  <a:pt x="0" y="34"/>
                </a:moveTo>
                <a:cubicBezTo>
                  <a:pt x="20" y="60"/>
                  <a:pt x="38" y="149"/>
                  <a:pt x="122" y="192"/>
                </a:cubicBezTo>
                <a:cubicBezTo>
                  <a:pt x="206" y="235"/>
                  <a:pt x="335" y="294"/>
                  <a:pt x="507" y="294"/>
                </a:cubicBezTo>
                <a:cubicBezTo>
                  <a:pt x="679" y="294"/>
                  <a:pt x="969" y="241"/>
                  <a:pt x="1155" y="192"/>
                </a:cubicBezTo>
                <a:cubicBezTo>
                  <a:pt x="1341" y="143"/>
                  <a:pt x="1526" y="40"/>
                  <a:pt x="1623" y="0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05" name="Group 25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20506" name="Group 26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20507" name="Text Box 27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20508" name="Oval 28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Oval 29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Oval 30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Oval 31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Oval 32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Oval 33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4" name="Group 34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20515" name="Text Box 35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20516" name="Oval 36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Oval 37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8" name="Oval 38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Oval 39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0" name="Oval 40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Oval 41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22" name="Freeform 42"/>
          <p:cNvSpPr>
            <a:spLocks/>
          </p:cNvSpPr>
          <p:nvPr/>
        </p:nvSpPr>
        <p:spPr bwMode="auto">
          <a:xfrm>
            <a:off x="3071813" y="1851025"/>
            <a:ext cx="1343025" cy="239713"/>
          </a:xfrm>
          <a:custGeom>
            <a:avLst/>
            <a:gdLst>
              <a:gd name="T0" fmla="*/ 846 w 846"/>
              <a:gd name="T1" fmla="*/ 151 h 151"/>
              <a:gd name="T2" fmla="*/ 636 w 846"/>
              <a:gd name="T3" fmla="*/ 22 h 151"/>
              <a:gd name="T4" fmla="*/ 378 w 846"/>
              <a:gd name="T5" fmla="*/ 16 h 151"/>
              <a:gd name="T6" fmla="*/ 171 w 846"/>
              <a:gd name="T7" fmla="*/ 73 h 151"/>
              <a:gd name="T8" fmla="*/ 0 w 846"/>
              <a:gd name="T9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6" h="151">
                <a:moveTo>
                  <a:pt x="846" y="151"/>
                </a:moveTo>
                <a:cubicBezTo>
                  <a:pt x="811" y="130"/>
                  <a:pt x="714" y="44"/>
                  <a:pt x="636" y="22"/>
                </a:cubicBezTo>
                <a:cubicBezTo>
                  <a:pt x="558" y="0"/>
                  <a:pt x="455" y="8"/>
                  <a:pt x="378" y="16"/>
                </a:cubicBezTo>
                <a:cubicBezTo>
                  <a:pt x="301" y="24"/>
                  <a:pt x="234" y="51"/>
                  <a:pt x="171" y="73"/>
                </a:cubicBezTo>
                <a:cubicBezTo>
                  <a:pt x="108" y="95"/>
                  <a:pt x="36" y="135"/>
                  <a:pt x="0" y="151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Freeform 43"/>
          <p:cNvSpPr>
            <a:spLocks/>
          </p:cNvSpPr>
          <p:nvPr/>
        </p:nvSpPr>
        <p:spPr bwMode="auto">
          <a:xfrm>
            <a:off x="2357438" y="2924175"/>
            <a:ext cx="2557462" cy="465138"/>
          </a:xfrm>
          <a:custGeom>
            <a:avLst/>
            <a:gdLst>
              <a:gd name="T0" fmla="*/ 1611 w 1611"/>
              <a:gd name="T1" fmla="*/ 9 h 293"/>
              <a:gd name="T2" fmla="*/ 1236 w 1611"/>
              <a:gd name="T3" fmla="*/ 162 h 293"/>
              <a:gd name="T4" fmla="*/ 567 w 1611"/>
              <a:gd name="T5" fmla="*/ 285 h 293"/>
              <a:gd name="T6" fmla="*/ 174 w 1611"/>
              <a:gd name="T7" fmla="*/ 210 h 293"/>
              <a:gd name="T8" fmla="*/ 0 w 1611"/>
              <a:gd name="T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1" h="293">
                <a:moveTo>
                  <a:pt x="1611" y="9"/>
                </a:moveTo>
                <a:cubicBezTo>
                  <a:pt x="1549" y="34"/>
                  <a:pt x="1410" y="116"/>
                  <a:pt x="1236" y="162"/>
                </a:cubicBezTo>
                <a:cubicBezTo>
                  <a:pt x="1062" y="208"/>
                  <a:pt x="744" y="277"/>
                  <a:pt x="567" y="285"/>
                </a:cubicBezTo>
                <a:cubicBezTo>
                  <a:pt x="390" y="293"/>
                  <a:pt x="269" y="258"/>
                  <a:pt x="174" y="210"/>
                </a:cubicBezTo>
                <a:cubicBezTo>
                  <a:pt x="79" y="162"/>
                  <a:pt x="36" y="44"/>
                  <a:pt x="0" y="0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1676400" y="1371600"/>
            <a:ext cx="4203700" cy="1555750"/>
            <a:chOff x="1056" y="864"/>
            <a:chExt cx="2648" cy="980"/>
          </a:xfrm>
        </p:grpSpPr>
        <p:grpSp>
          <p:nvGrpSpPr>
            <p:cNvPr id="23578" name="Group 26"/>
            <p:cNvGrpSpPr>
              <a:grpSpLocks/>
            </p:cNvGrpSpPr>
            <p:nvPr/>
          </p:nvGrpSpPr>
          <p:grpSpPr bwMode="auto">
            <a:xfrm>
              <a:off x="2814" y="864"/>
              <a:ext cx="890" cy="980"/>
              <a:chOff x="2814" y="864"/>
              <a:chExt cx="890" cy="980"/>
            </a:xfrm>
          </p:grpSpPr>
          <p:sp>
            <p:nvSpPr>
              <p:cNvPr id="23579" name="Text Box 27"/>
              <p:cNvSpPr txBox="1">
                <a:spLocks noChangeArrowheads="1"/>
              </p:cNvSpPr>
              <p:nvPr/>
            </p:nvSpPr>
            <p:spPr bwMode="auto">
              <a:xfrm>
                <a:off x="2917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23580" name="Oval 28"/>
              <p:cNvSpPr>
                <a:spLocks noChangeArrowheads="1"/>
              </p:cNvSpPr>
              <p:nvPr/>
            </p:nvSpPr>
            <p:spPr bwMode="auto">
              <a:xfrm>
                <a:off x="2814" y="1330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1" name="Oval 29"/>
              <p:cNvSpPr>
                <a:spLocks noChangeArrowheads="1"/>
              </p:cNvSpPr>
              <p:nvPr/>
            </p:nvSpPr>
            <p:spPr bwMode="auto">
              <a:xfrm>
                <a:off x="3600" y="124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Oval 30"/>
              <p:cNvSpPr>
                <a:spLocks noChangeArrowheads="1"/>
              </p:cNvSpPr>
              <p:nvPr/>
            </p:nvSpPr>
            <p:spPr bwMode="auto">
              <a:xfrm>
                <a:off x="3124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Oval 31"/>
              <p:cNvSpPr>
                <a:spLocks noChangeArrowheads="1"/>
              </p:cNvSpPr>
              <p:nvPr/>
            </p:nvSpPr>
            <p:spPr bwMode="auto">
              <a:xfrm>
                <a:off x="3331" y="946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Oval 32"/>
              <p:cNvSpPr>
                <a:spLocks noChangeArrowheads="1"/>
              </p:cNvSpPr>
              <p:nvPr/>
            </p:nvSpPr>
            <p:spPr bwMode="auto">
              <a:xfrm>
                <a:off x="3168" y="1728"/>
                <a:ext cx="103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Oval 33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104" cy="103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86" name="Group 34"/>
            <p:cNvGrpSpPr>
              <a:grpSpLocks/>
            </p:cNvGrpSpPr>
            <p:nvPr/>
          </p:nvGrpSpPr>
          <p:grpSpPr bwMode="auto">
            <a:xfrm>
              <a:off x="1056" y="864"/>
              <a:ext cx="871" cy="980"/>
              <a:chOff x="1056" y="864"/>
              <a:chExt cx="871" cy="980"/>
            </a:xfrm>
          </p:grpSpPr>
          <p:sp>
            <p:nvSpPr>
              <p:cNvPr id="23587" name="Text Box 35"/>
              <p:cNvSpPr txBox="1">
                <a:spLocks noChangeArrowheads="1"/>
              </p:cNvSpPr>
              <p:nvPr/>
            </p:nvSpPr>
            <p:spPr bwMode="auto">
              <a:xfrm>
                <a:off x="1159" y="864"/>
                <a:ext cx="67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23588" name="Oval 36"/>
              <p:cNvSpPr>
                <a:spLocks noChangeArrowheads="1"/>
              </p:cNvSpPr>
              <p:nvPr/>
            </p:nvSpPr>
            <p:spPr bwMode="auto">
              <a:xfrm>
                <a:off x="1056" y="124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9" name="Oval 37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0" name="Oval 38"/>
              <p:cNvSpPr>
                <a:spLocks noChangeArrowheads="1"/>
              </p:cNvSpPr>
              <p:nvPr/>
            </p:nvSpPr>
            <p:spPr bwMode="auto">
              <a:xfrm>
                <a:off x="1366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Oval 39"/>
              <p:cNvSpPr>
                <a:spLocks noChangeArrowheads="1"/>
              </p:cNvSpPr>
              <p:nvPr/>
            </p:nvSpPr>
            <p:spPr bwMode="auto">
              <a:xfrm>
                <a:off x="1573" y="946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Oval 40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103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Oval 41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104" cy="103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5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29" name="Group 25"/>
          <p:cNvGrpSpPr>
            <a:grpSpLocks/>
          </p:cNvGrpSpPr>
          <p:nvPr/>
        </p:nvGrpSpPr>
        <p:grpSpPr bwMode="auto">
          <a:xfrm>
            <a:off x="4343400" y="1371600"/>
            <a:ext cx="1412875" cy="1555750"/>
            <a:chOff x="2814" y="864"/>
            <a:chExt cx="890" cy="980"/>
          </a:xfrm>
        </p:grpSpPr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2917" y="864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2814" y="1330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3600" y="1248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3124" y="94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3331" y="94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3168" y="1728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3600" y="1440"/>
              <a:ext cx="104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37" name="Group 33"/>
          <p:cNvGrpSpPr>
            <a:grpSpLocks/>
          </p:cNvGrpSpPr>
          <p:nvPr/>
        </p:nvGrpSpPr>
        <p:grpSpPr bwMode="auto">
          <a:xfrm>
            <a:off x="1905000" y="1371600"/>
            <a:ext cx="1382713" cy="1555750"/>
            <a:chOff x="1056" y="864"/>
            <a:chExt cx="871" cy="980"/>
          </a:xfrm>
        </p:grpSpPr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1159" y="864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1056" y="1248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1824" y="1344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1366" y="946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1573" y="946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1392" y="1728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Oval 40"/>
            <p:cNvSpPr>
              <a:spLocks noChangeArrowheads="1"/>
            </p:cNvSpPr>
            <p:nvPr/>
          </p:nvSpPr>
          <p:spPr bwMode="auto">
            <a:xfrm>
              <a:off x="1056" y="1440"/>
              <a:ext cx="104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44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6" name="Group 18"/>
          <p:cNvGrpSpPr>
            <a:grpSpLocks/>
          </p:cNvGrpSpPr>
          <p:nvPr/>
        </p:nvGrpSpPr>
        <p:grpSpPr bwMode="auto">
          <a:xfrm>
            <a:off x="4191000" y="1371600"/>
            <a:ext cx="1412875" cy="1555750"/>
            <a:chOff x="2814" y="864"/>
            <a:chExt cx="890" cy="980"/>
          </a:xfrm>
        </p:grpSpPr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2917" y="864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2814" y="1330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auto">
            <a:xfrm>
              <a:off x="3600" y="1248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auto">
            <a:xfrm>
              <a:off x="3124" y="94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Oval 23"/>
            <p:cNvSpPr>
              <a:spLocks noChangeArrowheads="1"/>
            </p:cNvSpPr>
            <p:nvPr/>
          </p:nvSpPr>
          <p:spPr bwMode="auto">
            <a:xfrm>
              <a:off x="3331" y="94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3168" y="1728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3600" y="1440"/>
              <a:ext cx="104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2438400" y="1371600"/>
            <a:ext cx="1382713" cy="1555750"/>
            <a:chOff x="1056" y="864"/>
            <a:chExt cx="871" cy="980"/>
          </a:xfrm>
        </p:grpSpPr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1159" y="864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1056" y="1248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1824" y="1344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1366" y="946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1573" y="946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1392" y="1728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1056" y="1440"/>
              <a:ext cx="104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06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4114800" y="1371600"/>
            <a:ext cx="1412875" cy="1555750"/>
            <a:chOff x="2814" y="864"/>
            <a:chExt cx="890" cy="980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2917" y="864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24596" name="Oval 20"/>
            <p:cNvSpPr>
              <a:spLocks noChangeArrowheads="1"/>
            </p:cNvSpPr>
            <p:nvPr/>
          </p:nvSpPr>
          <p:spPr bwMode="auto">
            <a:xfrm>
              <a:off x="2814" y="1330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Oval 21"/>
            <p:cNvSpPr>
              <a:spLocks noChangeArrowheads="1"/>
            </p:cNvSpPr>
            <p:nvPr/>
          </p:nvSpPr>
          <p:spPr bwMode="auto">
            <a:xfrm>
              <a:off x="3600" y="1248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Oval 22"/>
            <p:cNvSpPr>
              <a:spLocks noChangeArrowheads="1"/>
            </p:cNvSpPr>
            <p:nvPr/>
          </p:nvSpPr>
          <p:spPr bwMode="auto">
            <a:xfrm>
              <a:off x="3124" y="94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Oval 23"/>
            <p:cNvSpPr>
              <a:spLocks noChangeArrowheads="1"/>
            </p:cNvSpPr>
            <p:nvPr/>
          </p:nvSpPr>
          <p:spPr bwMode="auto">
            <a:xfrm>
              <a:off x="3331" y="946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Oval 24"/>
            <p:cNvSpPr>
              <a:spLocks noChangeArrowheads="1"/>
            </p:cNvSpPr>
            <p:nvPr/>
          </p:nvSpPr>
          <p:spPr bwMode="auto">
            <a:xfrm>
              <a:off x="3168" y="1728"/>
              <a:ext cx="103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Oval 25"/>
            <p:cNvSpPr>
              <a:spLocks noChangeArrowheads="1"/>
            </p:cNvSpPr>
            <p:nvPr/>
          </p:nvSpPr>
          <p:spPr bwMode="auto">
            <a:xfrm>
              <a:off x="3600" y="1440"/>
              <a:ext cx="104" cy="103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2590800" y="1371600"/>
            <a:ext cx="1382713" cy="1555750"/>
            <a:chOff x="1056" y="864"/>
            <a:chExt cx="871" cy="980"/>
          </a:xfrm>
        </p:grpSpPr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1159" y="864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24604" name="Oval 28"/>
            <p:cNvSpPr>
              <a:spLocks noChangeArrowheads="1"/>
            </p:cNvSpPr>
            <p:nvPr/>
          </p:nvSpPr>
          <p:spPr bwMode="auto">
            <a:xfrm>
              <a:off x="1056" y="1248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1824" y="1344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Oval 30"/>
            <p:cNvSpPr>
              <a:spLocks noChangeArrowheads="1"/>
            </p:cNvSpPr>
            <p:nvPr/>
          </p:nvSpPr>
          <p:spPr bwMode="auto">
            <a:xfrm>
              <a:off x="1366" y="946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Oval 31"/>
            <p:cNvSpPr>
              <a:spLocks noChangeArrowheads="1"/>
            </p:cNvSpPr>
            <p:nvPr/>
          </p:nvSpPr>
          <p:spPr bwMode="auto">
            <a:xfrm>
              <a:off x="1573" y="946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Oval 32"/>
            <p:cNvSpPr>
              <a:spLocks noChangeArrowheads="1"/>
            </p:cNvSpPr>
            <p:nvPr/>
          </p:nvSpPr>
          <p:spPr bwMode="auto">
            <a:xfrm>
              <a:off x="1392" y="1728"/>
              <a:ext cx="103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Oval 33"/>
            <p:cNvSpPr>
              <a:spLocks noChangeArrowheads="1"/>
            </p:cNvSpPr>
            <p:nvPr/>
          </p:nvSpPr>
          <p:spPr bwMode="auto">
            <a:xfrm>
              <a:off x="1056" y="1440"/>
              <a:ext cx="104" cy="103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47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343400" y="13716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4191000" y="205740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648200" y="149225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953000" y="149225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6" name="Group 26"/>
          <p:cNvGrpSpPr>
            <a:grpSpLocks/>
          </p:cNvGrpSpPr>
          <p:nvPr/>
        </p:nvGrpSpPr>
        <p:grpSpPr bwMode="auto">
          <a:xfrm rot="5400000">
            <a:off x="5213350" y="2139950"/>
            <a:ext cx="457200" cy="152400"/>
            <a:chOff x="2952" y="1704"/>
            <a:chExt cx="288" cy="96"/>
          </a:xfrm>
        </p:grpSpPr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2952" y="1704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3144" y="1704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774950" y="137795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3841750" y="229235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3841750" y="206375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3079750" y="149860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3384550" y="149860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5" name="Group 25"/>
          <p:cNvGrpSpPr>
            <a:grpSpLocks/>
          </p:cNvGrpSpPr>
          <p:nvPr/>
        </p:nvGrpSpPr>
        <p:grpSpPr bwMode="auto">
          <a:xfrm rot="-5400000">
            <a:off x="2470150" y="2139950"/>
            <a:ext cx="457200" cy="152400"/>
            <a:chOff x="1964" y="1708"/>
            <a:chExt cx="288" cy="96"/>
          </a:xfrm>
        </p:grpSpPr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1964" y="1708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2156" y="1708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3765550" y="1911350"/>
            <a:ext cx="685800" cy="381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3765550" y="2216150"/>
            <a:ext cx="685800" cy="381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202314" y="3219752"/>
            <a:ext cx="39773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FF66"/>
                </a:solidFill>
              </a:rPr>
              <a:t>Both electron pairs are shared</a:t>
            </a:r>
            <a:r>
              <a:rPr lang="en-US" dirty="0">
                <a:solidFill>
                  <a:srgbClr val="FFFF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334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animBg="1"/>
      <p:bldP spid="10262" grpId="0" animBg="1"/>
      <p:bldP spid="1026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029200" y="30480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4848225" y="36861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867400" y="3594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233988" y="31369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562600" y="31369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207000" y="4356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867400" y="38989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632075" y="30480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3810000" y="38100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524500" y="436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3765550" y="1225550"/>
            <a:ext cx="1981200" cy="1981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222750" y="3314868"/>
            <a:ext cx="30107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FF66"/>
                </a:solidFill>
              </a:rPr>
              <a:t>6 valence electrons</a:t>
            </a:r>
          </a:p>
          <a:p>
            <a:pPr algn="ctr"/>
            <a:r>
              <a:rPr lang="en-US" sz="2000" dirty="0">
                <a:solidFill>
                  <a:srgbClr val="FFFF66"/>
                </a:solidFill>
              </a:rPr>
              <a:t>plus 2 shared electrons</a:t>
            </a:r>
          </a:p>
          <a:p>
            <a:pPr algn="ctr"/>
            <a:r>
              <a:rPr lang="en-US" sz="2000" dirty="0">
                <a:solidFill>
                  <a:srgbClr val="FFFF66"/>
                </a:solidFill>
              </a:rPr>
              <a:t>= full octet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343400" y="13716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4191000" y="205740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4648200" y="149225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4953000" y="149225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7" name="Group 23"/>
          <p:cNvGrpSpPr>
            <a:grpSpLocks/>
          </p:cNvGrpSpPr>
          <p:nvPr/>
        </p:nvGrpSpPr>
        <p:grpSpPr bwMode="auto">
          <a:xfrm rot="5400000">
            <a:off x="5213350" y="2139950"/>
            <a:ext cx="457200" cy="152400"/>
            <a:chOff x="2952" y="1704"/>
            <a:chExt cx="288" cy="96"/>
          </a:xfrm>
        </p:grpSpPr>
        <p:sp>
          <p:nvSpPr>
            <p:cNvPr id="11288" name="Oval 24"/>
            <p:cNvSpPr>
              <a:spLocks noChangeArrowheads="1"/>
            </p:cNvSpPr>
            <p:nvPr/>
          </p:nvSpPr>
          <p:spPr bwMode="auto">
            <a:xfrm>
              <a:off x="2952" y="1704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Oval 25"/>
            <p:cNvSpPr>
              <a:spLocks noChangeArrowheads="1"/>
            </p:cNvSpPr>
            <p:nvPr/>
          </p:nvSpPr>
          <p:spPr bwMode="auto">
            <a:xfrm>
              <a:off x="3144" y="1704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774950" y="137795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3841750" y="229235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3841750" y="206375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3079750" y="149860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3384550" y="149860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95" name="Group 31"/>
          <p:cNvGrpSpPr>
            <a:grpSpLocks/>
          </p:cNvGrpSpPr>
          <p:nvPr/>
        </p:nvGrpSpPr>
        <p:grpSpPr bwMode="auto">
          <a:xfrm rot="-5400000">
            <a:off x="2470150" y="2139950"/>
            <a:ext cx="457200" cy="152400"/>
            <a:chOff x="1964" y="1708"/>
            <a:chExt cx="288" cy="96"/>
          </a:xfrm>
        </p:grpSpPr>
        <p:sp>
          <p:nvSpPr>
            <p:cNvPr id="11296" name="Oval 32"/>
            <p:cNvSpPr>
              <a:spLocks noChangeArrowheads="1"/>
            </p:cNvSpPr>
            <p:nvPr/>
          </p:nvSpPr>
          <p:spPr bwMode="auto">
            <a:xfrm>
              <a:off x="1964" y="1708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Oval 33"/>
            <p:cNvSpPr>
              <a:spLocks noChangeArrowheads="1"/>
            </p:cNvSpPr>
            <p:nvPr/>
          </p:nvSpPr>
          <p:spPr bwMode="auto">
            <a:xfrm>
              <a:off x="2156" y="1708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31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2546350" y="1270000"/>
            <a:ext cx="1866900" cy="1981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203726" y="3403599"/>
            <a:ext cx="30107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FF66"/>
                </a:solidFill>
              </a:rPr>
              <a:t>6 valence electrons</a:t>
            </a:r>
          </a:p>
          <a:p>
            <a:pPr algn="ctr"/>
            <a:r>
              <a:rPr lang="en-US" sz="2000" dirty="0">
                <a:solidFill>
                  <a:srgbClr val="FFFF66"/>
                </a:solidFill>
              </a:rPr>
              <a:t>plus 2 shared electrons</a:t>
            </a:r>
          </a:p>
          <a:p>
            <a:pPr algn="ctr"/>
            <a:r>
              <a:rPr lang="en-US" sz="2000" dirty="0">
                <a:solidFill>
                  <a:srgbClr val="FFFF66"/>
                </a:solidFill>
              </a:rPr>
              <a:t>= full octet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343400" y="13716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4191000" y="205740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4648200" y="149225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4953000" y="149225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1" name="Group 23"/>
          <p:cNvGrpSpPr>
            <a:grpSpLocks/>
          </p:cNvGrpSpPr>
          <p:nvPr/>
        </p:nvGrpSpPr>
        <p:grpSpPr bwMode="auto">
          <a:xfrm rot="5400000">
            <a:off x="5213350" y="2139950"/>
            <a:ext cx="457200" cy="152400"/>
            <a:chOff x="2952" y="1704"/>
            <a:chExt cx="288" cy="96"/>
          </a:xfrm>
        </p:grpSpPr>
        <p:sp>
          <p:nvSpPr>
            <p:cNvPr id="12312" name="Oval 24"/>
            <p:cNvSpPr>
              <a:spLocks noChangeArrowheads="1"/>
            </p:cNvSpPr>
            <p:nvPr/>
          </p:nvSpPr>
          <p:spPr bwMode="auto">
            <a:xfrm>
              <a:off x="2952" y="1704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Oval 25"/>
            <p:cNvSpPr>
              <a:spLocks noChangeArrowheads="1"/>
            </p:cNvSpPr>
            <p:nvPr/>
          </p:nvSpPr>
          <p:spPr bwMode="auto">
            <a:xfrm>
              <a:off x="3144" y="1704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774950" y="137795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3841750" y="229235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3841750" y="206375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3079750" y="149860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3384550" y="149860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9" name="Group 31"/>
          <p:cNvGrpSpPr>
            <a:grpSpLocks/>
          </p:cNvGrpSpPr>
          <p:nvPr/>
        </p:nvGrpSpPr>
        <p:grpSpPr bwMode="auto">
          <a:xfrm rot="-5400000">
            <a:off x="2470150" y="2139950"/>
            <a:ext cx="457200" cy="152400"/>
            <a:chOff x="1964" y="1708"/>
            <a:chExt cx="288" cy="96"/>
          </a:xfrm>
        </p:grpSpPr>
        <p:sp>
          <p:nvSpPr>
            <p:cNvPr id="12320" name="Oval 32"/>
            <p:cNvSpPr>
              <a:spLocks noChangeArrowheads="1"/>
            </p:cNvSpPr>
            <p:nvPr/>
          </p:nvSpPr>
          <p:spPr bwMode="auto">
            <a:xfrm>
              <a:off x="1964" y="1708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Oval 33"/>
            <p:cNvSpPr>
              <a:spLocks noChangeArrowheads="1"/>
            </p:cNvSpPr>
            <p:nvPr/>
          </p:nvSpPr>
          <p:spPr bwMode="auto">
            <a:xfrm>
              <a:off x="2156" y="1708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4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897273" y="3073400"/>
            <a:ext cx="43556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u="sng" dirty="0">
                <a:solidFill>
                  <a:srgbClr val="FFFF66"/>
                </a:solidFill>
              </a:rPr>
              <a:t>two bonding pairs,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343400" y="13716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191000" y="205740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648200" y="149225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953000" y="1492250"/>
            <a:ext cx="152400" cy="152400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05" name="Group 9"/>
          <p:cNvGrpSpPr>
            <a:grpSpLocks/>
          </p:cNvGrpSpPr>
          <p:nvPr/>
        </p:nvGrpSpPr>
        <p:grpSpPr bwMode="auto">
          <a:xfrm rot="5400000">
            <a:off x="5213350" y="2139950"/>
            <a:ext cx="457200" cy="152400"/>
            <a:chOff x="2952" y="1704"/>
            <a:chExt cx="288" cy="96"/>
          </a:xfrm>
        </p:grpSpPr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2952" y="1704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3144" y="1704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774950" y="137795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55309" name="Oval 13"/>
          <p:cNvSpPr>
            <a:spLocks noChangeArrowheads="1"/>
          </p:cNvSpPr>
          <p:nvPr/>
        </p:nvSpPr>
        <p:spPr bwMode="auto">
          <a:xfrm>
            <a:off x="3841750" y="229235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3841750" y="206375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Oval 15"/>
          <p:cNvSpPr>
            <a:spLocks noChangeArrowheads="1"/>
          </p:cNvSpPr>
          <p:nvPr/>
        </p:nvSpPr>
        <p:spPr bwMode="auto">
          <a:xfrm>
            <a:off x="3079750" y="149860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Oval 16"/>
          <p:cNvSpPr>
            <a:spLocks noChangeArrowheads="1"/>
          </p:cNvSpPr>
          <p:nvPr/>
        </p:nvSpPr>
        <p:spPr bwMode="auto">
          <a:xfrm>
            <a:off x="3384550" y="1498600"/>
            <a:ext cx="152400" cy="152400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 rot="-5400000">
            <a:off x="2470150" y="2139950"/>
            <a:ext cx="457200" cy="152400"/>
            <a:chOff x="1964" y="1708"/>
            <a:chExt cx="288" cy="96"/>
          </a:xfrm>
        </p:grpSpPr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1964" y="1708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2156" y="1708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16" name="Oval 20"/>
          <p:cNvSpPr>
            <a:spLocks noChangeArrowheads="1"/>
          </p:cNvSpPr>
          <p:nvPr/>
        </p:nvSpPr>
        <p:spPr bwMode="auto">
          <a:xfrm>
            <a:off x="3733800" y="1981200"/>
            <a:ext cx="685800" cy="304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Oval 21"/>
          <p:cNvSpPr>
            <a:spLocks noChangeArrowheads="1"/>
          </p:cNvSpPr>
          <p:nvPr/>
        </p:nvSpPr>
        <p:spPr bwMode="auto">
          <a:xfrm>
            <a:off x="3733800" y="2209800"/>
            <a:ext cx="685800" cy="304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3962400" y="2667000"/>
            <a:ext cx="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382221" y="3733800"/>
            <a:ext cx="548579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u="sng" dirty="0">
                <a:solidFill>
                  <a:srgbClr val="FFFF66"/>
                </a:solidFill>
              </a:rPr>
              <a:t>making a </a:t>
            </a:r>
            <a:r>
              <a:rPr lang="en-US" sz="3800" b="1" i="1" u="sng" dirty="0">
                <a:solidFill>
                  <a:srgbClr val="FFFF66"/>
                </a:solidFill>
              </a:rPr>
              <a:t>double</a:t>
            </a:r>
            <a:r>
              <a:rPr lang="en-US" sz="3800" u="sng" dirty="0">
                <a:solidFill>
                  <a:srgbClr val="FFFF66"/>
                </a:solidFill>
              </a:rPr>
              <a:t> </a:t>
            </a:r>
            <a:r>
              <a:rPr lang="en-US" sz="3800" b="1" i="1" u="sng" dirty="0">
                <a:solidFill>
                  <a:srgbClr val="FFFF66"/>
                </a:solidFill>
              </a:rPr>
              <a:t>bond</a:t>
            </a:r>
            <a:endParaRPr lang="en-US" sz="3800" u="sng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1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6" grpId="0" animBg="1"/>
      <p:bldP spid="55317" grpId="0" animBg="1"/>
      <p:bldP spid="55320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4724400" y="1371600"/>
            <a:ext cx="2633663" cy="1562100"/>
            <a:chOff x="1776" y="860"/>
            <a:chExt cx="1659" cy="984"/>
          </a:xfrm>
        </p:grpSpPr>
        <p:sp>
          <p:nvSpPr>
            <p:cNvPr id="13314" name="Text Box 2"/>
            <p:cNvSpPr txBox="1">
              <a:spLocks noChangeArrowheads="1"/>
            </p:cNvSpPr>
            <p:nvPr/>
          </p:nvSpPr>
          <p:spPr bwMode="auto">
            <a:xfrm>
              <a:off x="2764" y="860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1776" y="864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2392" y="1008"/>
              <a:ext cx="444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200" b="1">
                  <a:solidFill>
                    <a:schemeClr val="bg1"/>
                  </a:solidFill>
                </a:rPr>
                <a:t>=</a:t>
              </a:r>
            </a:p>
          </p:txBody>
        </p:sp>
      </p:grp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67445" y="3048000"/>
            <a:ext cx="46249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FF66"/>
                </a:solidFill>
              </a:rPr>
              <a:t>For convenience, the double bond </a:t>
            </a:r>
          </a:p>
          <a:p>
            <a:pPr algn="ctr"/>
            <a:r>
              <a:rPr lang="en-US" sz="2000" dirty="0">
                <a:solidFill>
                  <a:srgbClr val="FFFF66"/>
                </a:solidFill>
              </a:rPr>
              <a:t>can be shown as two dashes. </a:t>
            </a: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4038600" y="1981200"/>
            <a:ext cx="609600" cy="457200"/>
          </a:xfrm>
          <a:prstGeom prst="rightArrow">
            <a:avLst>
              <a:gd name="adj1" fmla="val 14583"/>
              <a:gd name="adj2" fmla="val 3888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53" name="Group 41"/>
          <p:cNvGrpSpPr>
            <a:grpSpLocks/>
          </p:cNvGrpSpPr>
          <p:nvPr/>
        </p:nvGrpSpPr>
        <p:grpSpPr bwMode="auto">
          <a:xfrm>
            <a:off x="914400" y="1295400"/>
            <a:ext cx="2895600" cy="1562100"/>
            <a:chOff x="644" y="816"/>
            <a:chExt cx="1824" cy="984"/>
          </a:xfrm>
        </p:grpSpPr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1728" y="816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13336" name="Oval 24"/>
            <p:cNvSpPr>
              <a:spLocks noChangeArrowheads="1"/>
            </p:cNvSpPr>
            <p:nvPr/>
          </p:nvSpPr>
          <p:spPr bwMode="auto">
            <a:xfrm>
              <a:off x="1632" y="1248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Oval 25"/>
            <p:cNvSpPr>
              <a:spLocks noChangeArrowheads="1"/>
            </p:cNvSpPr>
            <p:nvPr/>
          </p:nvSpPr>
          <p:spPr bwMode="auto">
            <a:xfrm>
              <a:off x="1632" y="1392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1920" y="892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2112" y="892"/>
              <a:ext cx="96" cy="96"/>
            </a:xfrm>
            <a:prstGeom prst="ellipse">
              <a:avLst/>
            </a:prstGeom>
            <a:solidFill>
              <a:srgbClr val="D1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40" name="Group 28"/>
            <p:cNvGrpSpPr>
              <a:grpSpLocks/>
            </p:cNvGrpSpPr>
            <p:nvPr/>
          </p:nvGrpSpPr>
          <p:grpSpPr bwMode="auto">
            <a:xfrm rot="5400000">
              <a:off x="2276" y="1300"/>
              <a:ext cx="288" cy="96"/>
              <a:chOff x="2952" y="1704"/>
              <a:chExt cx="288" cy="96"/>
            </a:xfrm>
          </p:grpSpPr>
          <p:sp>
            <p:nvSpPr>
              <p:cNvPr id="13341" name="Oval 29"/>
              <p:cNvSpPr>
                <a:spLocks noChangeArrowheads="1"/>
              </p:cNvSpPr>
              <p:nvPr/>
            </p:nvSpPr>
            <p:spPr bwMode="auto">
              <a:xfrm>
                <a:off x="2952" y="1704"/>
                <a:ext cx="96" cy="96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Oval 30"/>
              <p:cNvSpPr>
                <a:spLocks noChangeArrowheads="1"/>
              </p:cNvSpPr>
              <p:nvPr/>
            </p:nvSpPr>
            <p:spPr bwMode="auto">
              <a:xfrm>
                <a:off x="3144" y="1704"/>
                <a:ext cx="96" cy="96"/>
              </a:xfrm>
              <a:prstGeom prst="ellipse">
                <a:avLst/>
              </a:prstGeom>
              <a:solidFill>
                <a:srgbClr val="D1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740" y="820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13344" name="Oval 32"/>
            <p:cNvSpPr>
              <a:spLocks noChangeArrowheads="1"/>
            </p:cNvSpPr>
            <p:nvPr/>
          </p:nvSpPr>
          <p:spPr bwMode="auto">
            <a:xfrm>
              <a:off x="1412" y="1396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1412" y="1252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Oval 34"/>
            <p:cNvSpPr>
              <a:spLocks noChangeArrowheads="1"/>
            </p:cNvSpPr>
            <p:nvPr/>
          </p:nvSpPr>
          <p:spPr bwMode="auto">
            <a:xfrm>
              <a:off x="932" y="896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1124" y="896"/>
              <a:ext cx="96" cy="96"/>
            </a:xfrm>
            <a:prstGeom prst="ellipse">
              <a:avLst/>
            </a:prstGeom>
            <a:solidFill>
              <a:srgbClr val="D5D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48" name="Group 36"/>
            <p:cNvGrpSpPr>
              <a:grpSpLocks/>
            </p:cNvGrpSpPr>
            <p:nvPr/>
          </p:nvGrpSpPr>
          <p:grpSpPr bwMode="auto">
            <a:xfrm rot="-5400000">
              <a:off x="548" y="1300"/>
              <a:ext cx="288" cy="96"/>
              <a:chOff x="1964" y="1708"/>
              <a:chExt cx="288" cy="96"/>
            </a:xfrm>
          </p:grpSpPr>
          <p:sp>
            <p:nvSpPr>
              <p:cNvPr id="13349" name="Oval 37"/>
              <p:cNvSpPr>
                <a:spLocks noChangeArrowheads="1"/>
              </p:cNvSpPr>
              <p:nvPr/>
            </p:nvSpPr>
            <p:spPr bwMode="auto">
              <a:xfrm>
                <a:off x="1964" y="1708"/>
                <a:ext cx="96" cy="96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Oval 38"/>
              <p:cNvSpPr>
                <a:spLocks noChangeArrowheads="1"/>
              </p:cNvSpPr>
              <p:nvPr/>
            </p:nvSpPr>
            <p:spPr bwMode="auto">
              <a:xfrm>
                <a:off x="2156" y="1708"/>
                <a:ext cx="96" cy="96"/>
              </a:xfrm>
              <a:prstGeom prst="ellipse">
                <a:avLst/>
              </a:prstGeom>
              <a:solidFill>
                <a:srgbClr val="D5D5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504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2895600" y="1371600"/>
            <a:ext cx="2633663" cy="1562100"/>
            <a:chOff x="1776" y="860"/>
            <a:chExt cx="1659" cy="984"/>
          </a:xfrm>
        </p:grpSpPr>
        <p:sp>
          <p:nvSpPr>
            <p:cNvPr id="15362" name="Text Box 2"/>
            <p:cNvSpPr txBox="1">
              <a:spLocks noChangeArrowheads="1"/>
            </p:cNvSpPr>
            <p:nvPr/>
          </p:nvSpPr>
          <p:spPr bwMode="auto">
            <a:xfrm>
              <a:off x="2764" y="860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1776" y="864"/>
              <a:ext cx="671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392" y="1008"/>
              <a:ext cx="444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200" b="1">
                  <a:solidFill>
                    <a:schemeClr val="bg1"/>
                  </a:solidFill>
                </a:rPr>
                <a:t>=</a:t>
              </a:r>
            </a:p>
          </p:txBody>
        </p:sp>
      </p:grp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439048" y="2971800"/>
            <a:ext cx="360868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FF66"/>
                </a:solidFill>
              </a:rPr>
              <a:t>This is the oxygen molecule,</a:t>
            </a:r>
          </a:p>
          <a:p>
            <a:pPr algn="ctr"/>
            <a:r>
              <a:rPr lang="en-US" sz="6400" dirty="0">
                <a:solidFill>
                  <a:srgbClr val="FFFF66"/>
                </a:solidFill>
              </a:rPr>
              <a:t>O</a:t>
            </a:r>
            <a:r>
              <a:rPr lang="en-US" sz="4000" dirty="0">
                <a:solidFill>
                  <a:srgbClr val="FFFF66"/>
                </a:solidFill>
              </a:rPr>
              <a:t>2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6248400" y="2743200"/>
            <a:ext cx="2378075" cy="3429000"/>
            <a:chOff x="3840" y="144"/>
            <a:chExt cx="1776" cy="2562"/>
          </a:xfrm>
        </p:grpSpPr>
        <p:graphicFrame>
          <p:nvGraphicFramePr>
            <p:cNvPr id="15368" name="Object 8"/>
            <p:cNvGraphicFramePr>
              <a:graphicFrameLocks noChangeAspect="1"/>
            </p:cNvGraphicFramePr>
            <p:nvPr/>
          </p:nvGraphicFramePr>
          <p:xfrm>
            <a:off x="3840" y="1613"/>
            <a:ext cx="841" cy="10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Clip" r:id="rId3" imgW="2670480" imgH="3468960" progId="MS_ClipArt_Gallery.5">
                    <p:embed/>
                  </p:oleObj>
                </mc:Choice>
                <mc:Fallback>
                  <p:oleObj name="Clip" r:id="rId3" imgW="2670480" imgH="3468960" progId="MS_ClipArt_Gallery.5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1613"/>
                          <a:ext cx="841" cy="10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4608" y="144"/>
              <a:ext cx="1008" cy="1248"/>
            </a:xfrm>
            <a:prstGeom prst="cloudCallout">
              <a:avLst>
                <a:gd name="adj1" fmla="val -59625"/>
                <a:gd name="adj2" fmla="val 709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>
                  <a:latin typeface="Comic Sans MS" pitchFamily="66" charset="0"/>
                </a:rPr>
                <a:t>this is so  cool!!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55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36912"/>
            <a:ext cx="9144000" cy="3912840"/>
          </a:xfrm>
        </p:spPr>
        <p:txBody>
          <a:bodyPr>
            <a:normAutofit fontScale="90000"/>
          </a:bodyPr>
          <a:lstStyle/>
          <a:p>
            <a:r>
              <a:rPr lang="en-US" sz="7200" b="1" u="sng" dirty="0" smtClean="0">
                <a:solidFill>
                  <a:schemeClr val="tx1"/>
                </a:solidFill>
              </a:rPr>
              <a:t>COVALENT BOND</a:t>
            </a:r>
            <a:br>
              <a:rPr lang="en-US" sz="7200" b="1" u="sng" dirty="0" smtClean="0">
                <a:solidFill>
                  <a:schemeClr val="tx1"/>
                </a:solidFill>
              </a:rPr>
            </a:br>
            <a:r>
              <a:rPr lang="en-US" sz="9600" b="1" u="sng" dirty="0">
                <a:solidFill>
                  <a:schemeClr val="tx1"/>
                </a:solidFill>
              </a:rPr>
              <a:t/>
            </a:r>
            <a:br>
              <a:rPr lang="en-US" sz="9600" b="1" u="sng" dirty="0">
                <a:solidFill>
                  <a:schemeClr val="tx1"/>
                </a:solidFill>
              </a:rPr>
            </a:br>
            <a:r>
              <a:rPr lang="en-US" sz="5300" b="1" u="sng" dirty="0" err="1">
                <a:solidFill>
                  <a:schemeClr val="tx1"/>
                </a:solidFill>
              </a:rPr>
              <a:t>bond</a:t>
            </a:r>
            <a:r>
              <a:rPr lang="en-US" sz="5300" b="1" u="sng" dirty="0">
                <a:solidFill>
                  <a:schemeClr val="tx1"/>
                </a:solidFill>
              </a:rPr>
              <a:t> formed by the </a:t>
            </a:r>
            <a:r>
              <a:rPr lang="en-US" sz="5300" b="1" i="1" u="sng" dirty="0">
                <a:solidFill>
                  <a:srgbClr val="FF0000"/>
                </a:solidFill>
              </a:rPr>
              <a:t>sharing</a:t>
            </a:r>
            <a:r>
              <a:rPr lang="en-US" sz="5300" b="1" i="1" u="sng" dirty="0">
                <a:solidFill>
                  <a:schemeClr val="tx1"/>
                </a:solidFill>
              </a:rPr>
              <a:t> </a:t>
            </a:r>
            <a:r>
              <a:rPr lang="en-US" sz="5300" b="1" u="sng" dirty="0">
                <a:solidFill>
                  <a:schemeClr val="tx1"/>
                </a:solidFill>
              </a:rPr>
              <a:t>of electrons</a:t>
            </a:r>
            <a:r>
              <a:rPr lang="en-US" sz="7200" b="1" dirty="0">
                <a:solidFill>
                  <a:schemeClr val="tx1"/>
                </a:solidFill>
              </a:rPr>
              <a:t/>
            </a:r>
            <a:br>
              <a:rPr lang="en-US" sz="7200" b="1" dirty="0">
                <a:solidFill>
                  <a:schemeClr val="tx1"/>
                </a:solidFill>
              </a:rPr>
            </a:br>
            <a:r>
              <a:rPr lang="en-US" sz="6600" b="1" dirty="0">
                <a:solidFill>
                  <a:schemeClr val="tx1"/>
                </a:solidFill>
              </a:rPr>
              <a:t/>
            </a:r>
            <a:br>
              <a:rPr lang="en-US" sz="6600" b="1" dirty="0">
                <a:solidFill>
                  <a:schemeClr val="tx1"/>
                </a:solidFill>
              </a:rPr>
            </a:br>
            <a:endParaRPr lang="en-US" sz="6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345" y="20069"/>
            <a:ext cx="2711655" cy="24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792755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itchFamily="18" charset="0"/>
              </a:rPr>
              <a:t>What is a covalent bond?</a:t>
            </a:r>
          </a:p>
          <a:p>
            <a:pPr eaLnBrk="1" hangingPunct="1"/>
            <a:endParaRPr lang="en-US" sz="2000" b="1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Atoms ___________ one or more electrons with each other to form the bond.  </a:t>
            </a:r>
          </a:p>
          <a:p>
            <a:pPr eaLnBrk="1" hangingPunct="1"/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Each atom is left with a ________________ outer shell.</a:t>
            </a:r>
          </a:p>
          <a:p>
            <a:pPr eaLnBrk="1" hangingPunct="1"/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u="sng" dirty="0">
                <a:latin typeface="Times New Roman" pitchFamily="18" charset="0"/>
              </a:rPr>
              <a:t>A covalent bond forms between two _________________.  </a:t>
            </a:r>
          </a:p>
          <a:p>
            <a:pPr eaLnBrk="1" hangingPunct="1"/>
            <a:endParaRPr lang="en-US" sz="2000" dirty="0">
              <a:latin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b="1" dirty="0">
                <a:latin typeface="Times New Roman" pitchFamily="18" charset="0"/>
              </a:rPr>
              <a:t>Example </a:t>
            </a:r>
            <a:r>
              <a:rPr lang="en-US" sz="2000" b="1" dirty="0" smtClean="0">
                <a:latin typeface="Times New Roman" pitchFamily="18" charset="0"/>
              </a:rPr>
              <a:t>1</a:t>
            </a:r>
            <a:r>
              <a:rPr lang="en-US" sz="2000" b="1" dirty="0">
                <a:latin typeface="Times New Roman" pitchFamily="18" charset="0"/>
              </a:rPr>
              <a:t>: Hydrogen + Hydrogen	Example 2</a:t>
            </a:r>
            <a:r>
              <a:rPr lang="en-US" sz="2000" b="1" dirty="0" smtClean="0">
                <a:latin typeface="Times New Roman" pitchFamily="18" charset="0"/>
              </a:rPr>
              <a:t>: Hydrogen </a:t>
            </a:r>
            <a:r>
              <a:rPr lang="en-US" sz="2000" b="1" dirty="0">
                <a:latin typeface="Times New Roman" pitchFamily="18" charset="0"/>
              </a:rPr>
              <a:t>+ Oxygen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77900" y="8001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SHARE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705100" y="1397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COMPLETE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13799" y="2006598"/>
            <a:ext cx="2520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NONMETALS</a:t>
            </a:r>
            <a:endParaRPr lang="en-US" sz="2400" b="1" dirty="0">
              <a:latin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7" y="17388"/>
            <a:ext cx="908929" cy="90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33" y="4146345"/>
            <a:ext cx="2711655" cy="271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80526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Dot and cross diagram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Formula</a:t>
            </a:r>
          </a:p>
          <a:p>
            <a:pPr marL="342900" indent="-342900">
              <a:buAutoNum type="arabicPeriod"/>
            </a:pPr>
            <a:r>
              <a:rPr lang="en-US" dirty="0" smtClean="0"/>
              <a:t>Graphical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39313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Covalent Bond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Between nonmetallic elements of similar 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electronegativity</a:t>
            </a:r>
            <a:r>
              <a:rPr lang="en-US" sz="2400" dirty="0"/>
              <a:t>.</a:t>
            </a:r>
          </a:p>
          <a:p>
            <a:r>
              <a:rPr lang="en-US" sz="2400" dirty="0"/>
              <a:t>Formed by 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sharing</a:t>
            </a:r>
            <a:r>
              <a:rPr lang="en-US" sz="2400" dirty="0"/>
              <a:t> electron 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pairs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are not conductors at any </a:t>
            </a:r>
            <a:r>
              <a:rPr lang="en-US" sz="2400" dirty="0" smtClean="0"/>
              <a:t>state </a:t>
            </a:r>
            <a:r>
              <a:rPr lang="en-US" sz="2400" u="sng" dirty="0" smtClean="0"/>
              <a:t>(aka poor conductors/conductivity) </a:t>
            </a:r>
            <a:endParaRPr lang="en-US" sz="2400" u="sng" dirty="0"/>
          </a:p>
          <a:p>
            <a:r>
              <a:rPr lang="en-US" sz="2400" dirty="0"/>
              <a:t>Examples; O</a:t>
            </a:r>
            <a:r>
              <a:rPr lang="en-US" sz="2400" baseline="-25000" dirty="0"/>
              <a:t>2</a:t>
            </a:r>
            <a:r>
              <a:rPr lang="en-US" sz="2400" dirty="0"/>
              <a:t>, CO</a:t>
            </a:r>
            <a:r>
              <a:rPr lang="en-US" sz="2400" baseline="-25000" dirty="0"/>
              <a:t>2</a:t>
            </a:r>
            <a:r>
              <a:rPr lang="en-US" sz="2400" dirty="0"/>
              <a:t>, C</a:t>
            </a:r>
            <a:r>
              <a:rPr lang="en-US" sz="2400" baseline="-25000" dirty="0"/>
              <a:t>2</a:t>
            </a:r>
            <a:r>
              <a:rPr lang="en-US" sz="2400" dirty="0"/>
              <a:t>H</a:t>
            </a:r>
            <a:r>
              <a:rPr lang="en-US" sz="2400" baseline="-25000" dirty="0"/>
              <a:t>6</a:t>
            </a:r>
            <a:r>
              <a:rPr lang="en-US" sz="2400" dirty="0"/>
              <a:t>, H</a:t>
            </a:r>
            <a:r>
              <a:rPr lang="en-US" sz="2400" baseline="-25000" dirty="0"/>
              <a:t>2</a:t>
            </a:r>
            <a:r>
              <a:rPr lang="en-US" sz="2400" dirty="0"/>
              <a:t>O, </a:t>
            </a:r>
            <a:r>
              <a:rPr lang="en-US" sz="2400" dirty="0" err="1"/>
              <a:t>SiC</a:t>
            </a:r>
            <a:endParaRPr lang="en-US" sz="2400" baseline="-25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04792"/>
            <a:ext cx="2053208" cy="2053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1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chart! </a:t>
            </a:r>
            <a:endParaRPr lang="en-US" dirty="0"/>
          </a:p>
        </p:txBody>
      </p:sp>
      <p:pic>
        <p:nvPicPr>
          <p:cNvPr id="4" name="Content Placeholder 3" descr="C:\Documents and Settings\kenneth.cumming\My Documents\My Pictures\ION COV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036" y="1628800"/>
            <a:ext cx="6552728" cy="4351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01465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try the covalent bonding practice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 descr="http://8th-grade-physical-science.wikispaces.com/file/view/toondoo_covalent_bonding.png/229776562/toondoo_covalent_bondin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2"/>
          <a:stretch/>
        </p:blipFill>
        <p:spPr bwMode="auto">
          <a:xfrm>
            <a:off x="-2" y="1995054"/>
            <a:ext cx="9057821" cy="337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9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029200" y="30480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4860925" y="36480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5867400" y="3594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5233988" y="31369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5562600" y="31369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5207000" y="4356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5867400" y="38989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632075" y="30480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4267200" y="38862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5524500" y="436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029200" y="30480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4860925" y="3635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5867400" y="3594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5233988" y="31369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5562600" y="31369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5207000" y="4356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5867400" y="38989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632075" y="30480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4648200" y="38862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5524500" y="436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029200" y="30480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4860925" y="3635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5867400" y="3594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233988" y="31369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562600" y="31369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207000" y="4356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5867400" y="38989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632075" y="30480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4857750" y="39116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5524500" y="436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029200" y="3048000"/>
            <a:ext cx="862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4860925" y="3635375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5867400" y="3594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5233988" y="3136900"/>
            <a:ext cx="163512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5562600" y="31369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5207000" y="43561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5867400" y="3898900"/>
            <a:ext cx="165100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32075" y="3048000"/>
            <a:ext cx="1065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857750" y="3911600"/>
            <a:ext cx="163513" cy="163513"/>
          </a:xfrm>
          <a:prstGeom prst="ellipse">
            <a:avLst/>
          </a:prstGeom>
          <a:solidFill>
            <a:srgbClr val="D5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5524500" y="4368800"/>
            <a:ext cx="163513" cy="163513"/>
          </a:xfrm>
          <a:prstGeom prst="ellipse">
            <a:avLst/>
          </a:prstGeom>
          <a:solidFill>
            <a:srgbClr val="D1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195</TotalTime>
  <Words>657</Words>
  <Application>Microsoft Office PowerPoint</Application>
  <PresentationFormat>On-screen Show (4:3)</PresentationFormat>
  <Paragraphs>241</Paragraphs>
  <Slides>59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Century Gothic</vt:lpstr>
      <vt:lpstr>Comic Sans MS</vt:lpstr>
      <vt:lpstr>Times New Roman</vt:lpstr>
      <vt:lpstr>Wingdings 3</vt:lpstr>
      <vt:lpstr>Ion</vt:lpstr>
      <vt:lpstr>Clip</vt:lpstr>
      <vt:lpstr>Covalent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COVALENT BOND  bond formed by the sharing of electrons  </vt:lpstr>
      <vt:lpstr>PowerPoint Presentation</vt:lpstr>
      <vt:lpstr>Covalent Bond</vt:lpstr>
      <vt:lpstr>Copy chart! </vt:lpstr>
      <vt:lpstr>Now try the covalent bonding practice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Hina Hashmi</dc:creator>
  <cp:lastModifiedBy>SARAH O'REAR</cp:lastModifiedBy>
  <cp:revision>17</cp:revision>
  <dcterms:created xsi:type="dcterms:W3CDTF">2011-08-23T23:04:35Z</dcterms:created>
  <dcterms:modified xsi:type="dcterms:W3CDTF">2018-09-26T03:24:39Z</dcterms:modified>
</cp:coreProperties>
</file>