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9" r:id="rId1"/>
  </p:sldMasterIdLst>
  <p:notesMasterIdLst>
    <p:notesMasterId r:id="rId15"/>
  </p:notesMasterIdLst>
  <p:sldIdLst>
    <p:sldId id="256" r:id="rId2"/>
    <p:sldId id="270" r:id="rId3"/>
    <p:sldId id="259" r:id="rId4"/>
    <p:sldId id="261" r:id="rId5"/>
    <p:sldId id="264" r:id="rId6"/>
    <p:sldId id="262" r:id="rId7"/>
    <p:sldId id="263" r:id="rId8"/>
    <p:sldId id="265" r:id="rId9"/>
    <p:sldId id="273" r:id="rId10"/>
    <p:sldId id="274" r:id="rId11"/>
    <p:sldId id="268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5EDCA-A6B8-4FD3-A2AE-7EA66B959A20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5B8CE-9B60-4B69-A124-EAB48379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1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you need you</a:t>
            </a:r>
            <a:r>
              <a:rPr lang="en-US" baseline="0" dirty="0" smtClean="0"/>
              <a:t> need to know what the nervous system is. It is easy to remember as it controls your whole body so think of it as the </a:t>
            </a:r>
            <a:br>
              <a:rPr lang="en-US" baseline="0" dirty="0" smtClean="0"/>
            </a:br>
            <a:r>
              <a:rPr lang="en-US" baseline="0" dirty="0" smtClean="0"/>
              <a:t>control center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5B8CE-9B60-4B69-A124-EAB483793F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the nervous system help our body interact with its environment? The time it takes a dog to hear a car and then respond such as running doesn’t take long at all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5B8CE-9B60-4B69-A124-EAB483793F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60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are</a:t>
            </a:r>
            <a:r>
              <a:rPr lang="en-US" baseline="0" dirty="0" smtClean="0"/>
              <a:t> complex so you can “sense” multiple things at once.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5B8CE-9B60-4B69-A124-EAB483793F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22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5B8CE-9B60-4B69-A124-EAB483793F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8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691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5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645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2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7117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36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1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4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8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51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A72wmRaF4A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Nervous System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5, lesson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1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19" y="199460"/>
            <a:ext cx="3833906" cy="4952492"/>
          </a:xfrm>
        </p:spPr>
        <p:txBody>
          <a:bodyPr/>
          <a:lstStyle/>
          <a:p>
            <a:pPr algn="l"/>
            <a:r>
              <a:rPr lang="en-US" sz="4800" dirty="0" smtClean="0"/>
              <a:t>Different Nervous Systems Continued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u="sng" dirty="0"/>
              <a:t>Complex Nervous System</a:t>
            </a:r>
            <a:r>
              <a:rPr lang="en-US" sz="3600" b="1" u="sng" dirty="0" smtClean="0"/>
              <a:t>:</a:t>
            </a:r>
          </a:p>
          <a:p>
            <a:r>
              <a:rPr lang="en-US" sz="2800" dirty="0" smtClean="0"/>
              <a:t>System </a:t>
            </a:r>
            <a:r>
              <a:rPr lang="en-US" sz="2800" dirty="0"/>
              <a:t>with a </a:t>
            </a:r>
            <a:r>
              <a:rPr lang="en-US" sz="2800" u="sng" dirty="0"/>
              <a:t>nerve cord </a:t>
            </a:r>
            <a:r>
              <a:rPr lang="en-US" sz="2800" dirty="0"/>
              <a:t>and a </a:t>
            </a:r>
            <a:r>
              <a:rPr lang="en-US" sz="2800" u="sng" dirty="0"/>
              <a:t>brain</a:t>
            </a:r>
          </a:p>
          <a:p>
            <a:r>
              <a:rPr lang="en-US" sz="2800" dirty="0"/>
              <a:t>Example: </a:t>
            </a:r>
            <a:r>
              <a:rPr lang="en-US" sz="2800" u="sng" dirty="0"/>
              <a:t>vertebrates </a:t>
            </a:r>
            <a:r>
              <a:rPr lang="en-US" sz="2800" dirty="0"/>
              <a:t>(humans, dogs)</a:t>
            </a:r>
          </a:p>
          <a:p>
            <a:r>
              <a:rPr lang="en-US" sz="2800" dirty="0"/>
              <a:t>The brain is an organized grouping of neurons in the head of an animal with bilateral symmetry.</a:t>
            </a:r>
          </a:p>
          <a:p>
            <a:pPr marL="0" indent="0">
              <a:buNone/>
            </a:pPr>
            <a:endParaRPr lang="en-US" sz="3600" b="1" u="sng" dirty="0"/>
          </a:p>
          <a:p>
            <a:endParaRPr lang="en-US" dirty="0"/>
          </a:p>
        </p:txBody>
      </p:sp>
      <p:pic>
        <p:nvPicPr>
          <p:cNvPr id="4" name="Content Placeholder 8" descr="UHpsych100 - chapter thre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627" y="3651364"/>
            <a:ext cx="3073115" cy="2458492"/>
          </a:xfrm>
          <a:prstGeom prst="rect">
            <a:avLst/>
          </a:prstGeom>
        </p:spPr>
      </p:pic>
      <p:pic>
        <p:nvPicPr>
          <p:cNvPr id="5" name="Picture 4" descr="claretscience3 - VERTEBRATES - AUGMENTED REALIT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4" y="3158808"/>
            <a:ext cx="4899856" cy="344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1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3177" y="0"/>
            <a:ext cx="8468304" cy="1828800"/>
          </a:xfrm>
        </p:spPr>
        <p:txBody>
          <a:bodyPr/>
          <a:lstStyle/>
          <a:p>
            <a:r>
              <a:rPr lang="en-US" dirty="0" smtClean="0"/>
              <a:t>Sense organs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37848" y="1598322"/>
            <a:ext cx="9905999" cy="4248295"/>
          </a:xfrm>
        </p:spPr>
        <p:txBody>
          <a:bodyPr>
            <a:normAutofit fontScale="85000" lnSpcReduction="20000"/>
          </a:bodyPr>
          <a:lstStyle/>
          <a:p>
            <a:r>
              <a:rPr lang="en-US" sz="3300" u="sng" dirty="0" smtClean="0"/>
              <a:t>Complex nervous system </a:t>
            </a:r>
            <a:r>
              <a:rPr lang="en-US" sz="3300" dirty="0" smtClean="0"/>
              <a:t>= more specialized </a:t>
            </a:r>
            <a:r>
              <a:rPr lang="en-US" sz="3300" u="sng" dirty="0" smtClean="0"/>
              <a:t>sense organs</a:t>
            </a:r>
            <a:r>
              <a:rPr lang="en-US" sz="3300" dirty="0" smtClean="0"/>
              <a:t>.</a:t>
            </a:r>
          </a:p>
          <a:p>
            <a:r>
              <a:rPr lang="en-US" sz="3300" dirty="0" smtClean="0"/>
              <a:t>Sense organs are mostly located on your head.(eyes, ears, and nose)</a:t>
            </a:r>
          </a:p>
          <a:p>
            <a:pPr lvl="1"/>
            <a:r>
              <a:rPr lang="en-US" sz="2800" dirty="0" smtClean="0"/>
              <a:t>Animals with many sense organs can process many stimuli at the same time. </a:t>
            </a:r>
          </a:p>
          <a:p>
            <a:pPr lvl="1"/>
            <a:r>
              <a:rPr lang="en-US" sz="2800" dirty="0" smtClean="0"/>
              <a:t>**those 5 senses**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2400" u="sng" dirty="0" smtClean="0"/>
              <a:t>Complete pages 176 &amp; 177. In figure 2, read about each animal then answer the questions. When done, move on to the assessment questions.</a:t>
            </a:r>
          </a:p>
        </p:txBody>
      </p:sp>
      <p:pic>
        <p:nvPicPr>
          <p:cNvPr id="11" name="Picture 10" descr="... , Honest Lies: Identity - the five senses and external assumpti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18" y="0"/>
            <a:ext cx="2382982" cy="234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1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0"/>
            <a:ext cx="10798028" cy="147857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Hydra- Netlike nervous </a:t>
            </a:r>
            <a:r>
              <a:rPr lang="en-US" sz="4400" dirty="0" smtClean="0"/>
              <a:t>system in action</a:t>
            </a:r>
            <a:endParaRPr lang="en-US" sz="4400" dirty="0"/>
          </a:p>
        </p:txBody>
      </p:sp>
      <p:pic>
        <p:nvPicPr>
          <p:cNvPr id="4" name="VA72wmRaF4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90663" y="1285875"/>
            <a:ext cx="9205912" cy="517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63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Lesson 2 textbook pages are due next Wednesday. The 16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. Pages 172-177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8421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Vocabulary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62680"/>
            <a:ext cx="9905999" cy="4942703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Nervous system- </a:t>
            </a:r>
            <a:r>
              <a:rPr lang="en-US" sz="2800" dirty="0" smtClean="0"/>
              <a:t>a collection of organs that act like the body’s control panel</a:t>
            </a:r>
          </a:p>
          <a:p>
            <a:r>
              <a:rPr lang="en-US" sz="2800" u="sng" dirty="0" smtClean="0"/>
              <a:t>Brain-</a:t>
            </a:r>
            <a:r>
              <a:rPr lang="en-US" sz="2800" dirty="0" smtClean="0"/>
              <a:t> an organized grouping of neurons in the head an of animal with bilateral symmetry</a:t>
            </a:r>
          </a:p>
          <a:p>
            <a:r>
              <a:rPr lang="en-US" sz="2800" u="sng" dirty="0" smtClean="0"/>
              <a:t>Neuron-</a:t>
            </a:r>
            <a:r>
              <a:rPr lang="en-US" sz="2800" dirty="0" smtClean="0"/>
              <a:t> a nerve cell with a unique structure for receiving and passing on information</a:t>
            </a:r>
          </a:p>
          <a:p>
            <a:r>
              <a:rPr lang="en-US" sz="2800" u="sng" dirty="0" smtClean="0"/>
              <a:t>Impulse- </a:t>
            </a:r>
            <a:r>
              <a:rPr lang="en-US" sz="2800" dirty="0" smtClean="0"/>
              <a:t>information that travels as an electrical message</a:t>
            </a:r>
          </a:p>
          <a:p>
            <a:r>
              <a:rPr lang="en-US" sz="2800" u="sng" dirty="0" smtClean="0"/>
              <a:t>Stimulus-</a:t>
            </a:r>
            <a:r>
              <a:rPr lang="en-US" sz="2800" dirty="0" smtClean="0"/>
              <a:t> a signal that causes an animal to react in some way</a:t>
            </a:r>
          </a:p>
          <a:p>
            <a:r>
              <a:rPr lang="en-US" sz="2800" u="sng" dirty="0" smtClean="0"/>
              <a:t>Response- </a:t>
            </a:r>
            <a:r>
              <a:rPr lang="en-US" sz="2800" dirty="0" smtClean="0"/>
              <a:t>an animal’s reaction to a stimulus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874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the role of the nervous system?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Nervous</a:t>
            </a:r>
            <a:r>
              <a:rPr lang="en-US" sz="2800" dirty="0" smtClean="0"/>
              <a:t> </a:t>
            </a:r>
            <a:r>
              <a:rPr lang="en-US" sz="2800" dirty="0"/>
              <a:t>system- </a:t>
            </a:r>
            <a:r>
              <a:rPr lang="en-US" dirty="0"/>
              <a:t>receives information from the environment and coordinates a response. </a:t>
            </a:r>
          </a:p>
          <a:p>
            <a:pPr lvl="1"/>
            <a:r>
              <a:rPr lang="en-US" sz="2800" dirty="0"/>
              <a:t>AKA the </a:t>
            </a:r>
            <a:r>
              <a:rPr lang="en-US" sz="2800" u="sng" dirty="0"/>
              <a:t>bodies control panel</a:t>
            </a:r>
          </a:p>
          <a:p>
            <a:r>
              <a:rPr lang="en-US" sz="3200" dirty="0" smtClean="0"/>
              <a:t>Roles (Jobs) of the Nervous System</a:t>
            </a:r>
          </a:p>
          <a:p>
            <a:pPr lvl="1"/>
            <a:r>
              <a:rPr lang="en-US" sz="2800" u="sng" dirty="0" smtClean="0"/>
              <a:t>1</a:t>
            </a:r>
            <a:r>
              <a:rPr lang="en-US" sz="2800" u="sng" dirty="0"/>
              <a:t>. </a:t>
            </a:r>
            <a:r>
              <a:rPr lang="en-US" sz="2800" u="sng" dirty="0" smtClean="0"/>
              <a:t>detect </a:t>
            </a:r>
            <a:r>
              <a:rPr lang="en-US" sz="2800" u="sng" dirty="0"/>
              <a:t>signals in </a:t>
            </a:r>
            <a:r>
              <a:rPr lang="en-US" sz="2800" u="sng" dirty="0" smtClean="0"/>
              <a:t>the environment</a:t>
            </a:r>
          </a:p>
          <a:p>
            <a:pPr lvl="1"/>
            <a:r>
              <a:rPr lang="en-US" sz="2800" u="sng" dirty="0" smtClean="0"/>
              <a:t>2</a:t>
            </a:r>
            <a:r>
              <a:rPr lang="en-US" sz="2800" u="sng" dirty="0"/>
              <a:t>. process the signals, and </a:t>
            </a:r>
          </a:p>
          <a:p>
            <a:pPr lvl="1"/>
            <a:r>
              <a:rPr lang="en-US" sz="2800" u="sng" dirty="0"/>
              <a:t>3. react to them.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0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5915891" cy="1449231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3" y="2249487"/>
            <a:ext cx="10105302" cy="4179022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/>
              <a:t>Stimulus- </a:t>
            </a:r>
            <a:r>
              <a:rPr lang="en-US" sz="3600" dirty="0"/>
              <a:t>a </a:t>
            </a:r>
            <a:r>
              <a:rPr lang="en-US" sz="3600" u="sng" dirty="0"/>
              <a:t>signal </a:t>
            </a:r>
            <a:r>
              <a:rPr lang="en-US" sz="3600" u="sng" dirty="0" smtClean="0"/>
              <a:t>from the environment </a:t>
            </a:r>
            <a:r>
              <a:rPr lang="en-US" sz="3600" dirty="0" smtClean="0"/>
              <a:t>that </a:t>
            </a:r>
            <a:r>
              <a:rPr lang="en-US" sz="3600" dirty="0"/>
              <a:t>causes an animal to react in some way</a:t>
            </a:r>
          </a:p>
          <a:p>
            <a:r>
              <a:rPr lang="en-US" sz="3600" dirty="0"/>
              <a:t>Signals taken in by the 5 </a:t>
            </a:r>
            <a:r>
              <a:rPr lang="en-US" sz="3600" dirty="0" smtClean="0"/>
              <a:t>senses: </a:t>
            </a:r>
            <a:r>
              <a:rPr lang="en-US" sz="3600" dirty="0"/>
              <a:t>Can be touch, sound, </a:t>
            </a:r>
            <a:r>
              <a:rPr lang="en-US" sz="3600" dirty="0" smtClean="0"/>
              <a:t>smell, taste, </a:t>
            </a:r>
            <a:r>
              <a:rPr lang="en-US" sz="3600" dirty="0"/>
              <a:t>or seen.</a:t>
            </a:r>
          </a:p>
          <a:p>
            <a:r>
              <a:rPr lang="en-US" sz="3600" b="1" dirty="0"/>
              <a:t>Response</a:t>
            </a:r>
            <a:r>
              <a:rPr lang="en-US" sz="3600" dirty="0"/>
              <a:t>- is an animal’s </a:t>
            </a:r>
            <a:r>
              <a:rPr lang="en-US" sz="3600" u="sng" dirty="0"/>
              <a:t>reaction to a stimulus</a:t>
            </a:r>
          </a:p>
          <a:p>
            <a:r>
              <a:rPr lang="en-US" sz="3400" dirty="0"/>
              <a:t>Example: </a:t>
            </a:r>
          </a:p>
          <a:p>
            <a:pPr lvl="1"/>
            <a:r>
              <a:rPr lang="en-US" sz="2900" dirty="0"/>
              <a:t>A dog’s ear perks </a:t>
            </a:r>
            <a:r>
              <a:rPr lang="en-US" sz="2900" dirty="0" smtClean="0"/>
              <a:t>up(response) </a:t>
            </a:r>
            <a:r>
              <a:rPr lang="en-US" sz="2900" dirty="0"/>
              <a:t>to the sound of a car coming (stimulus</a:t>
            </a:r>
            <a:r>
              <a:rPr lang="en-US" sz="2900" dirty="0" smtClean="0"/>
              <a:t>)</a:t>
            </a:r>
          </a:p>
          <a:p>
            <a:pPr lvl="1"/>
            <a:r>
              <a:rPr lang="en-US" sz="2900" dirty="0"/>
              <a:t>Animals can react to stimuli in a matter of a second or the fraction of a second </a:t>
            </a:r>
            <a:endParaRPr lang="en-US" sz="29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michaelkwan.com - Two small dogs chase a small car. Black and whit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45" y="0"/>
            <a:ext cx="4281055" cy="22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00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867" y="124692"/>
            <a:ext cx="8855059" cy="649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4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uronnsb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"/>
            <a:ext cx="3352800" cy="1977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2478"/>
            <a:ext cx="3833906" cy="4952492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eurons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64310"/>
            <a:ext cx="9421091" cy="5655156"/>
          </a:xfrm>
        </p:spPr>
        <p:txBody>
          <a:bodyPr>
            <a:normAutofit/>
          </a:bodyPr>
          <a:lstStyle/>
          <a:p>
            <a:r>
              <a:rPr lang="en-US" sz="3200" b="1" dirty="0"/>
              <a:t>The </a:t>
            </a:r>
            <a:r>
              <a:rPr lang="en-US" sz="3200" b="1" u="sng" dirty="0"/>
              <a:t>basic unit </a:t>
            </a:r>
            <a:r>
              <a:rPr lang="en-US" sz="3200" b="1" dirty="0"/>
              <a:t>of the nervous </a:t>
            </a:r>
            <a:r>
              <a:rPr lang="en-US" sz="3200" b="1" dirty="0" smtClean="0"/>
              <a:t>system</a:t>
            </a:r>
            <a:r>
              <a:rPr lang="en-US" sz="3200" dirty="0"/>
              <a:t> </a:t>
            </a:r>
            <a:r>
              <a:rPr lang="en-US" sz="3200" dirty="0" smtClean="0"/>
              <a:t>is the </a:t>
            </a:r>
            <a:r>
              <a:rPr lang="en-US" sz="3200" u="sng" dirty="0" smtClean="0"/>
              <a:t>neuron</a:t>
            </a:r>
            <a:r>
              <a:rPr lang="en-US" sz="3200" dirty="0" smtClean="0"/>
              <a:t> </a:t>
            </a:r>
          </a:p>
          <a:p>
            <a:pPr lvl="1"/>
            <a:r>
              <a:rPr lang="en-US" sz="2400" dirty="0" smtClean="0"/>
              <a:t>Neurons enable </a:t>
            </a:r>
            <a:r>
              <a:rPr lang="en-US" sz="2400" dirty="0"/>
              <a:t>speedy responses. </a:t>
            </a:r>
          </a:p>
          <a:p>
            <a:r>
              <a:rPr lang="en-US" sz="2800" dirty="0"/>
              <a:t>A neuron- is a nerve cell with a unique structure for receiving and passing on information. </a:t>
            </a:r>
          </a:p>
          <a:p>
            <a:r>
              <a:rPr lang="en-US" sz="2800" dirty="0" smtClean="0"/>
              <a:t>I</a:t>
            </a:r>
            <a:r>
              <a:rPr lang="en-US" sz="2800" b="1" dirty="0" smtClean="0"/>
              <a:t>mpulse-</a:t>
            </a:r>
            <a:r>
              <a:rPr lang="en-US" sz="2800" dirty="0" smtClean="0"/>
              <a:t> </a:t>
            </a:r>
            <a:r>
              <a:rPr lang="en-US" sz="2800" dirty="0"/>
              <a:t>information travels as an </a:t>
            </a:r>
            <a:r>
              <a:rPr lang="en-US" sz="2800" u="sng" dirty="0"/>
              <a:t>electrical </a:t>
            </a:r>
            <a:r>
              <a:rPr lang="en-US" sz="2800" u="sng" dirty="0" smtClean="0"/>
              <a:t>message</a:t>
            </a:r>
            <a:endParaRPr lang="en-US" sz="2800" u="sng" dirty="0"/>
          </a:p>
        </p:txBody>
      </p:sp>
      <p:pic>
        <p:nvPicPr>
          <p:cNvPr id="4" name="Picture 3" descr="8368432-neuron-in-isolated-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36" y="4491888"/>
            <a:ext cx="3089564" cy="23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9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448"/>
            <a:ext cx="3833906" cy="4952492"/>
          </a:xfrm>
        </p:spPr>
        <p:txBody>
          <a:bodyPr/>
          <a:lstStyle/>
          <a:p>
            <a:r>
              <a:rPr lang="en-US" dirty="0"/>
              <a:t>Types of </a:t>
            </a:r>
            <a:r>
              <a:rPr lang="en-US" dirty="0" smtClean="0"/>
              <a:t>neurons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1" y="278120"/>
            <a:ext cx="6248398" cy="5655156"/>
          </a:xfrm>
        </p:spPr>
        <p:txBody>
          <a:bodyPr>
            <a:normAutofit/>
          </a:bodyPr>
          <a:lstStyle/>
          <a:p>
            <a:r>
              <a:rPr lang="en-US" sz="3000" b="1" u="sng" dirty="0" smtClean="0"/>
              <a:t>Sensory </a:t>
            </a:r>
            <a:r>
              <a:rPr lang="en-US" sz="3000" b="1" dirty="0"/>
              <a:t>neurons- </a:t>
            </a:r>
            <a:r>
              <a:rPr lang="en-US" sz="3000" dirty="0"/>
              <a:t>nerve cells that detect </a:t>
            </a:r>
            <a:r>
              <a:rPr lang="en-US" sz="3000" u="sng" dirty="0"/>
              <a:t>stimuli</a:t>
            </a:r>
            <a:r>
              <a:rPr lang="en-US" sz="3000" dirty="0"/>
              <a:t> (the eyes and ears)</a:t>
            </a:r>
          </a:p>
          <a:p>
            <a:r>
              <a:rPr lang="en-US" sz="3000" b="1" u="sng" dirty="0"/>
              <a:t>Inter</a:t>
            </a:r>
            <a:r>
              <a:rPr lang="en-US" sz="3000" b="1" dirty="0"/>
              <a:t>neurons</a:t>
            </a:r>
            <a:r>
              <a:rPr lang="en-US" sz="3000" dirty="0"/>
              <a:t>- are nerve cells that </a:t>
            </a:r>
            <a:r>
              <a:rPr lang="en-US" sz="3000" u="sng" dirty="0"/>
              <a:t>pass information </a:t>
            </a:r>
            <a:r>
              <a:rPr lang="en-US" sz="3000" dirty="0"/>
              <a:t>between neurons.</a:t>
            </a:r>
          </a:p>
          <a:p>
            <a:r>
              <a:rPr lang="en-US" sz="3000" b="1" u="sng" dirty="0"/>
              <a:t>Motor</a:t>
            </a:r>
            <a:r>
              <a:rPr lang="en-US" sz="3000" b="1" dirty="0"/>
              <a:t> neurons- </a:t>
            </a:r>
            <a:r>
              <a:rPr lang="en-US" sz="3000" dirty="0"/>
              <a:t>are nerve cells that carry response information to muscles and other organs</a:t>
            </a:r>
            <a:r>
              <a:rPr lang="en-US" sz="3000" dirty="0" smtClean="0"/>
              <a:t>. Cause </a:t>
            </a:r>
            <a:r>
              <a:rPr lang="en-US" sz="3000" u="sng" dirty="0" smtClean="0"/>
              <a:t>movemen</a:t>
            </a:r>
            <a:r>
              <a:rPr lang="en-US" sz="3000" dirty="0" smtClean="0"/>
              <a:t>t! EX: run, jump, punch</a:t>
            </a:r>
          </a:p>
          <a:p>
            <a:pPr marL="0" indent="0">
              <a:buNone/>
            </a:pPr>
            <a:r>
              <a:rPr lang="en-US" sz="2800" u="sng" dirty="0"/>
              <a:t>Complete the Apply it page 174 &amp; the assess your understanding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1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873" y="326232"/>
            <a:ext cx="10861963" cy="3541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3" y="3754582"/>
            <a:ext cx="10861963" cy="28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0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5" y="144042"/>
            <a:ext cx="3833906" cy="4952492"/>
          </a:xfrm>
        </p:spPr>
        <p:txBody>
          <a:bodyPr>
            <a:noAutofit/>
          </a:bodyPr>
          <a:lstStyle/>
          <a:p>
            <a:pPr algn="ctr"/>
            <a:r>
              <a:rPr lang="en-US" sz="4400" i="0" dirty="0">
                <a:solidFill>
                  <a:schemeClr val="tx1"/>
                </a:solidFill>
              </a:rPr>
              <a:t>How Do nervous systems differ</a:t>
            </a:r>
            <a:r>
              <a:rPr lang="en-US" sz="4400" i="0" dirty="0" smtClean="0">
                <a:solidFill>
                  <a:schemeClr val="tx1"/>
                </a:solidFill>
              </a:rPr>
              <a:t>?</a:t>
            </a:r>
            <a:br>
              <a:rPr lang="en-US" sz="4400" i="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Target: I will be able to compare how the nervous systems of animals differ.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181600" y="144042"/>
            <a:ext cx="6248398" cy="608018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i="0" u="sng" dirty="0"/>
              <a:t>Simple Nervous </a:t>
            </a:r>
            <a:r>
              <a:rPr lang="en-US" sz="3200" b="1" i="0" u="sng" dirty="0" smtClean="0"/>
              <a:t>System:</a:t>
            </a:r>
            <a:endParaRPr lang="en-US" sz="3200" b="1" i="0" u="sng" dirty="0"/>
          </a:p>
          <a:p>
            <a:r>
              <a:rPr lang="en-US" sz="2800" u="sng" dirty="0"/>
              <a:t>Netlike arrangement of neurons </a:t>
            </a:r>
            <a:r>
              <a:rPr lang="en-US" sz="2800" dirty="0"/>
              <a:t>throughout the body</a:t>
            </a:r>
          </a:p>
          <a:p>
            <a:r>
              <a:rPr lang="en-US" sz="2800" dirty="0"/>
              <a:t>Example: </a:t>
            </a:r>
            <a:r>
              <a:rPr lang="en-US" sz="2800" u="sng" dirty="0"/>
              <a:t>cnidarians</a:t>
            </a:r>
            <a:r>
              <a:rPr lang="en-US" sz="2800" dirty="0"/>
              <a:t> (jelly fish, coral)</a:t>
            </a:r>
          </a:p>
          <a:p>
            <a:r>
              <a:rPr lang="en-US" sz="2800" dirty="0"/>
              <a:t>These animals have NO specialized neurons. Meaning, a stimulus to one neuron sends impulses to all directions.</a:t>
            </a:r>
          </a:p>
          <a:p>
            <a:endParaRPr lang="en-US" dirty="0"/>
          </a:p>
        </p:txBody>
      </p:sp>
      <p:pic>
        <p:nvPicPr>
          <p:cNvPr id="8" name="Content Placeholder 6" descr="The Hydra's nerve net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4" y="4108564"/>
            <a:ext cx="4410311" cy="2583182"/>
          </a:xfrm>
          <a:prstGeom prst="rect">
            <a:avLst/>
          </a:prstGeom>
        </p:spPr>
      </p:pic>
      <p:pic>
        <p:nvPicPr>
          <p:cNvPr id="9" name="Picture 8" descr="Jelly Fish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605" y="4108564"/>
            <a:ext cx="2540218" cy="27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21813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239</TotalTime>
  <Words>582</Words>
  <Application>Microsoft Office PowerPoint</Application>
  <PresentationFormat>Widescreen</PresentationFormat>
  <Paragraphs>61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Schoolbook</vt:lpstr>
      <vt:lpstr>Corbel</vt:lpstr>
      <vt:lpstr>Headlines</vt:lpstr>
      <vt:lpstr>The Nervous System </vt:lpstr>
      <vt:lpstr>Vocabulary</vt:lpstr>
      <vt:lpstr>What is the role of the nervous system? </vt:lpstr>
      <vt:lpstr>Interactions</vt:lpstr>
      <vt:lpstr>PowerPoint Presentation</vt:lpstr>
      <vt:lpstr>Neurons</vt:lpstr>
      <vt:lpstr>Types of neurons </vt:lpstr>
      <vt:lpstr>PowerPoint Presentation</vt:lpstr>
      <vt:lpstr>How Do nervous systems differ?   Target: I will be able to compare how the nervous systems of animals differ. </vt:lpstr>
      <vt:lpstr>Different Nervous Systems Continued…</vt:lpstr>
      <vt:lpstr>Sense organs </vt:lpstr>
      <vt:lpstr>Hydra- Netlike nervous system in action</vt:lpstr>
      <vt:lpstr>Reminder! </vt:lpstr>
    </vt:vector>
  </TitlesOfParts>
  <Company>PCPS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</dc:title>
  <dc:creator>SARAH O'REAR</dc:creator>
  <cp:lastModifiedBy>SARAH O'REAR</cp:lastModifiedBy>
  <cp:revision>24</cp:revision>
  <dcterms:created xsi:type="dcterms:W3CDTF">2017-01-17T04:51:46Z</dcterms:created>
  <dcterms:modified xsi:type="dcterms:W3CDTF">2019-01-10T10:47:31Z</dcterms:modified>
</cp:coreProperties>
</file>