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707F-9861-445A-9DAB-DF9C0ACC90D2}" type="datetimeFigureOut">
              <a:rPr lang="en-US" smtClean="0"/>
              <a:t>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3B3D2-5C9D-4829-8C3F-5FAF719D9F8C}" type="slidenum">
              <a:rPr lang="en-US" smtClean="0"/>
              <a:t>‹#›</a:t>
            </a:fld>
            <a:endParaRPr lang="en-US"/>
          </a:p>
        </p:txBody>
      </p:sp>
    </p:spTree>
    <p:extLst>
      <p:ext uri="{BB962C8B-B14F-4D97-AF65-F5344CB8AC3E}">
        <p14:creationId xmlns:p14="http://schemas.microsoft.com/office/powerpoint/2010/main" val="978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happen if fish eggs were laid on land? (they’d dry out) Which 2 groups of vertebrates</a:t>
            </a:r>
            <a:r>
              <a:rPr lang="en-US" baseline="0" dirty="0" smtClean="0"/>
              <a:t> produce shelled eggs? (reptiles &amp; birds) Why is the shelled egg important? (it allows the offspring to grow and develop without drying out) </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4</a:t>
            </a:fld>
            <a:endParaRPr lang="en-US"/>
          </a:p>
        </p:txBody>
      </p:sp>
    </p:spTree>
    <p:extLst>
      <p:ext uri="{BB962C8B-B14F-4D97-AF65-F5344CB8AC3E}">
        <p14:creationId xmlns:p14="http://schemas.microsoft.com/office/powerpoint/2010/main" val="164334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groups of vertebrates usually care for their young? (birds &amp; mammals) How do you think this affects the survival of the offspring? (if they are protected and cared for, they are more likely to survive.)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17</a:t>
            </a:fld>
            <a:endParaRPr lang="en-US"/>
          </a:p>
        </p:txBody>
      </p:sp>
    </p:spTree>
    <p:extLst>
      <p:ext uri="{BB962C8B-B14F-4D97-AF65-F5344CB8AC3E}">
        <p14:creationId xmlns:p14="http://schemas.microsoft.com/office/powerpoint/2010/main" val="140708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developing</a:t>
            </a:r>
            <a:r>
              <a:rPr lang="en-US" baseline="0" dirty="0" smtClean="0"/>
              <a:t> offspring called when it is inside the egg? (an embryo)</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5</a:t>
            </a:fld>
            <a:endParaRPr lang="en-US"/>
          </a:p>
        </p:txBody>
      </p:sp>
    </p:spTree>
    <p:extLst>
      <p:ext uri="{BB962C8B-B14F-4D97-AF65-F5344CB8AC3E}">
        <p14:creationId xmlns:p14="http://schemas.microsoft.com/office/powerpoint/2010/main" val="343869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can embryos develop? (inside or outside the parent’s body)</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7</a:t>
            </a:fld>
            <a:endParaRPr lang="en-US"/>
          </a:p>
        </p:txBody>
      </p:sp>
    </p:spTree>
    <p:extLst>
      <p:ext uri="{BB962C8B-B14F-4D97-AF65-F5344CB8AC3E}">
        <p14:creationId xmlns:p14="http://schemas.microsoft.com/office/powerpoint/2010/main" val="4596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name some animals whose</a:t>
            </a:r>
            <a:r>
              <a:rPr lang="en-US" baseline="0" dirty="0" smtClean="0"/>
              <a:t> offspring look a lot like the adults? (cats, dogs, turtles, horses,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8</a:t>
            </a:fld>
            <a:endParaRPr lang="en-US"/>
          </a:p>
        </p:txBody>
      </p:sp>
    </p:spTree>
    <p:extLst>
      <p:ext uri="{BB962C8B-B14F-4D97-AF65-F5344CB8AC3E}">
        <p14:creationId xmlns:p14="http://schemas.microsoft.com/office/powerpoint/2010/main" val="123752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10</a:t>
            </a:fld>
            <a:endParaRPr lang="en-US"/>
          </a:p>
        </p:txBody>
      </p:sp>
    </p:spTree>
    <p:extLst>
      <p:ext uri="{BB962C8B-B14F-4D97-AF65-F5344CB8AC3E}">
        <p14:creationId xmlns:p14="http://schemas.microsoft.com/office/powerpoint/2010/main" val="62154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larva? (an immature form of an adult) What is a pupa?(a stage in which the</a:t>
            </a:r>
            <a:r>
              <a:rPr lang="en-US" baseline="0" dirty="0" smtClean="0"/>
              <a:t> insect is enclosed in a protective covering when it changes into the adult form)</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11</a:t>
            </a:fld>
            <a:endParaRPr lang="en-US"/>
          </a:p>
        </p:txBody>
      </p:sp>
    </p:spTree>
    <p:extLst>
      <p:ext uri="{BB962C8B-B14F-4D97-AF65-F5344CB8AC3E}">
        <p14:creationId xmlns:p14="http://schemas.microsoft.com/office/powerpoint/2010/main" val="405044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first stage of complete metamorphosis? (egg) What is the name for the larva of a butterfly? (caterpillar) What structures develop while the insect is in the pupa stage? (wings, legs, antennae)</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12</a:t>
            </a:fld>
            <a:endParaRPr lang="en-US"/>
          </a:p>
        </p:txBody>
      </p:sp>
    </p:spTree>
    <p:extLst>
      <p:ext uri="{BB962C8B-B14F-4D97-AF65-F5344CB8AC3E}">
        <p14:creationId xmlns:p14="http://schemas.microsoft.com/office/powerpoint/2010/main" val="178964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 called when an animal sheds its exoskeleton? (molting) </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13</a:t>
            </a:fld>
            <a:endParaRPr lang="en-US"/>
          </a:p>
        </p:txBody>
      </p:sp>
    </p:spTree>
    <p:extLst>
      <p:ext uri="{BB962C8B-B14F-4D97-AF65-F5344CB8AC3E}">
        <p14:creationId xmlns:p14="http://schemas.microsoft.com/office/powerpoint/2010/main" val="273226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happens to the offspring with no parental</a:t>
            </a:r>
            <a:r>
              <a:rPr lang="en-US" baseline="0" dirty="0" smtClean="0"/>
              <a:t> care? (eaten by predators.) </a:t>
            </a:r>
            <a:endParaRPr lang="en-US" dirty="0"/>
          </a:p>
        </p:txBody>
      </p:sp>
      <p:sp>
        <p:nvSpPr>
          <p:cNvPr id="4" name="Slide Number Placeholder 3"/>
          <p:cNvSpPr>
            <a:spLocks noGrp="1"/>
          </p:cNvSpPr>
          <p:nvPr>
            <p:ph type="sldNum" sz="quarter" idx="10"/>
          </p:nvPr>
        </p:nvSpPr>
        <p:spPr/>
        <p:txBody>
          <a:bodyPr/>
          <a:lstStyle/>
          <a:p>
            <a:fld id="{17C3B3D2-5C9D-4829-8C3F-5FAF719D9F8C}" type="slidenum">
              <a:rPr lang="en-US" smtClean="0"/>
              <a:t>16</a:t>
            </a:fld>
            <a:endParaRPr lang="en-US"/>
          </a:p>
        </p:txBody>
      </p:sp>
    </p:spTree>
    <p:extLst>
      <p:ext uri="{BB962C8B-B14F-4D97-AF65-F5344CB8AC3E}">
        <p14:creationId xmlns:p14="http://schemas.microsoft.com/office/powerpoint/2010/main" val="312108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 &amp; Growth</a:t>
            </a:r>
            <a:endParaRPr lang="en-US" dirty="0"/>
          </a:p>
        </p:txBody>
      </p:sp>
      <p:sp>
        <p:nvSpPr>
          <p:cNvPr id="3" name="Subtitle 2"/>
          <p:cNvSpPr>
            <a:spLocks noGrp="1"/>
          </p:cNvSpPr>
          <p:nvPr>
            <p:ph type="subTitle" idx="1"/>
          </p:nvPr>
        </p:nvSpPr>
        <p:spPr/>
        <p:txBody>
          <a:bodyPr/>
          <a:lstStyle/>
          <a:p>
            <a:r>
              <a:rPr lang="en-US" dirty="0" smtClean="0"/>
              <a:t>Chapter 5 lesson 6</a:t>
            </a:r>
            <a:endParaRPr lang="en-US" dirty="0"/>
          </a:p>
        </p:txBody>
      </p:sp>
    </p:spTree>
    <p:extLst>
      <p:ext uri="{BB962C8B-B14F-4D97-AF65-F5344CB8AC3E}">
        <p14:creationId xmlns:p14="http://schemas.microsoft.com/office/powerpoint/2010/main" val="3272660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Insects </a:t>
            </a:r>
            <a:endParaRPr lang="en-US" dirty="0"/>
          </a:p>
        </p:txBody>
      </p:sp>
      <p:sp>
        <p:nvSpPr>
          <p:cNvPr id="3" name="Content Placeholder 2"/>
          <p:cNvSpPr>
            <a:spLocks noGrp="1"/>
          </p:cNvSpPr>
          <p:nvPr>
            <p:ph idx="1"/>
          </p:nvPr>
        </p:nvSpPr>
        <p:spPr/>
        <p:txBody>
          <a:bodyPr>
            <a:normAutofit/>
          </a:bodyPr>
          <a:lstStyle/>
          <a:p>
            <a:r>
              <a:rPr lang="en-US" sz="2400" dirty="0" smtClean="0"/>
              <a:t>After an insect hatches from an egg, it begins metamorphosis as it develops into an adult. </a:t>
            </a:r>
          </a:p>
          <a:p>
            <a:r>
              <a:rPr lang="en-US" sz="2400" dirty="0" smtClean="0"/>
              <a:t>Insects such as </a:t>
            </a:r>
            <a:r>
              <a:rPr lang="en-US" sz="2400" b="1" dirty="0" smtClean="0"/>
              <a:t>butterflies, beetles, and grasshoppers undergo complete or incomplete metamorphosis. </a:t>
            </a:r>
            <a:endParaRPr lang="en-US" sz="2400" b="1" dirty="0"/>
          </a:p>
        </p:txBody>
      </p:sp>
      <p:pic>
        <p:nvPicPr>
          <p:cNvPr id="1026" name="Picture 2" descr="http://24.media.tumblr.com/71b434d0f6d0b27abe425806d1c17b24/tumblr_mku2jrbxtA1r4y7nzo1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4100975"/>
            <a:ext cx="5109153" cy="259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99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metamorphosis</a:t>
            </a:r>
            <a:endParaRPr lang="en-US" dirty="0"/>
          </a:p>
        </p:txBody>
      </p:sp>
      <p:sp>
        <p:nvSpPr>
          <p:cNvPr id="3" name="Content Placeholder 2"/>
          <p:cNvSpPr>
            <a:spLocks noGrp="1"/>
          </p:cNvSpPr>
          <p:nvPr>
            <p:ph sz="half" idx="1"/>
          </p:nvPr>
        </p:nvSpPr>
        <p:spPr/>
        <p:txBody>
          <a:bodyPr>
            <a:normAutofit fontScale="92500"/>
          </a:bodyPr>
          <a:lstStyle/>
          <a:p>
            <a:r>
              <a:rPr lang="en-US" sz="2400" b="1" u="sng" dirty="0" smtClean="0"/>
              <a:t>Has 4 stages: egg, larva, pupa, and adult</a:t>
            </a:r>
          </a:p>
          <a:p>
            <a:r>
              <a:rPr lang="en-US" sz="2400" i="1" dirty="0" smtClean="0"/>
              <a:t>Just because the pupa seems                                     inactive, it is actually very active. The body is changing from the larva form to an adult. Toward the end of the pupa stage, the pupa may appear to wiggle as the insect inside moves. </a:t>
            </a:r>
            <a:endParaRPr lang="en-US" sz="2400" i="1" dirty="0"/>
          </a:p>
        </p:txBody>
      </p:sp>
      <p:sp>
        <p:nvSpPr>
          <p:cNvPr id="5" name="Content Placeholder 4"/>
          <p:cNvSpPr>
            <a:spLocks noGrp="1"/>
          </p:cNvSpPr>
          <p:nvPr>
            <p:ph sz="half" idx="2"/>
          </p:nvPr>
        </p:nvSpPr>
        <p:spPr/>
        <p:txBody>
          <a:bodyPr>
            <a:normAutofit fontScale="92500"/>
          </a:bodyPr>
          <a:lstStyle/>
          <a:p>
            <a:endParaRPr lang="en-US"/>
          </a:p>
        </p:txBody>
      </p:sp>
      <p:pic>
        <p:nvPicPr>
          <p:cNvPr id="4" name="Picture 3"/>
          <p:cNvPicPr>
            <a:picLocks noChangeAspect="1"/>
          </p:cNvPicPr>
          <p:nvPr/>
        </p:nvPicPr>
        <p:blipFill>
          <a:blip r:embed="rId3"/>
          <a:stretch>
            <a:fillRect/>
          </a:stretch>
        </p:blipFill>
        <p:spPr>
          <a:xfrm>
            <a:off x="5089969" y="2160589"/>
            <a:ext cx="4184033" cy="3880772"/>
          </a:xfrm>
          <a:prstGeom prst="rect">
            <a:avLst/>
          </a:prstGeom>
        </p:spPr>
      </p:pic>
    </p:spTree>
    <p:extLst>
      <p:ext uri="{BB962C8B-B14F-4D97-AF65-F5344CB8AC3E}">
        <p14:creationId xmlns:p14="http://schemas.microsoft.com/office/powerpoint/2010/main" val="857966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Metamorphosis of a butterfly</a:t>
            </a:r>
            <a:endParaRPr lang="en-US" dirty="0"/>
          </a:p>
        </p:txBody>
      </p:sp>
      <p:pic>
        <p:nvPicPr>
          <p:cNvPr id="2050" name="Picture 2" descr="http://res.cloudinary.com/dk-find-out/image/upload/q_80,h_700/DK_butterfly_Lifecycle_Rev05_affmr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908" y="1270000"/>
            <a:ext cx="8908474" cy="5101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69672" y="3781771"/>
            <a:ext cx="729687" cy="369332"/>
          </a:xfrm>
          <a:prstGeom prst="rect">
            <a:avLst/>
          </a:prstGeom>
          <a:noFill/>
        </p:spPr>
        <p:txBody>
          <a:bodyPr wrap="none" rtlCol="0">
            <a:spAutoFit/>
          </a:bodyPr>
          <a:lstStyle/>
          <a:p>
            <a:r>
              <a:rPr lang="en-US" dirty="0" smtClean="0">
                <a:solidFill>
                  <a:schemeClr val="bg2"/>
                </a:solidFill>
              </a:rPr>
              <a:t>EGGS</a:t>
            </a:r>
            <a:endParaRPr lang="en-US" dirty="0">
              <a:solidFill>
                <a:schemeClr val="bg2"/>
              </a:solidFill>
            </a:endParaRPr>
          </a:p>
        </p:txBody>
      </p:sp>
      <p:sp>
        <p:nvSpPr>
          <p:cNvPr id="4" name="TextBox 3"/>
          <p:cNvSpPr txBox="1"/>
          <p:nvPr/>
        </p:nvSpPr>
        <p:spPr>
          <a:xfrm>
            <a:off x="2458681" y="5076788"/>
            <a:ext cx="829073" cy="646331"/>
          </a:xfrm>
          <a:prstGeom prst="rect">
            <a:avLst/>
          </a:prstGeom>
          <a:noFill/>
        </p:spPr>
        <p:txBody>
          <a:bodyPr wrap="none" rtlCol="0">
            <a:spAutoFit/>
          </a:bodyPr>
          <a:lstStyle/>
          <a:p>
            <a:r>
              <a:rPr lang="en-US" dirty="0" smtClean="0">
                <a:solidFill>
                  <a:schemeClr val="bg2"/>
                </a:solidFill>
              </a:rPr>
              <a:t>SMALL</a:t>
            </a:r>
          </a:p>
          <a:p>
            <a:r>
              <a:rPr lang="en-US" dirty="0" smtClean="0">
                <a:solidFill>
                  <a:schemeClr val="bg2"/>
                </a:solidFill>
              </a:rPr>
              <a:t>LARVA</a:t>
            </a:r>
            <a:endParaRPr lang="en-US" dirty="0">
              <a:solidFill>
                <a:schemeClr val="bg2"/>
              </a:solidFill>
            </a:endParaRPr>
          </a:p>
        </p:txBody>
      </p:sp>
      <p:sp>
        <p:nvSpPr>
          <p:cNvPr id="6" name="TextBox 5"/>
          <p:cNvSpPr txBox="1"/>
          <p:nvPr/>
        </p:nvSpPr>
        <p:spPr>
          <a:xfrm>
            <a:off x="1647690" y="3820903"/>
            <a:ext cx="1055097" cy="646331"/>
          </a:xfrm>
          <a:prstGeom prst="rect">
            <a:avLst/>
          </a:prstGeom>
          <a:noFill/>
        </p:spPr>
        <p:txBody>
          <a:bodyPr wrap="none" rtlCol="0">
            <a:spAutoFit/>
          </a:bodyPr>
          <a:lstStyle/>
          <a:p>
            <a:r>
              <a:rPr lang="en-US" dirty="0" smtClean="0">
                <a:solidFill>
                  <a:schemeClr val="bg2"/>
                </a:solidFill>
              </a:rPr>
              <a:t>LARGER </a:t>
            </a:r>
          </a:p>
          <a:p>
            <a:r>
              <a:rPr lang="en-US" dirty="0" smtClean="0">
                <a:solidFill>
                  <a:schemeClr val="bg2"/>
                </a:solidFill>
              </a:rPr>
              <a:t>LARVA</a:t>
            </a:r>
            <a:endParaRPr lang="en-US" dirty="0">
              <a:solidFill>
                <a:schemeClr val="bg2"/>
              </a:solidFill>
            </a:endParaRPr>
          </a:p>
        </p:txBody>
      </p:sp>
      <p:sp>
        <p:nvSpPr>
          <p:cNvPr id="7" name="TextBox 6"/>
          <p:cNvSpPr txBox="1"/>
          <p:nvPr/>
        </p:nvSpPr>
        <p:spPr>
          <a:xfrm>
            <a:off x="3269672" y="1376402"/>
            <a:ext cx="5520357" cy="369332"/>
          </a:xfrm>
          <a:prstGeom prst="rect">
            <a:avLst/>
          </a:prstGeom>
          <a:noFill/>
        </p:spPr>
        <p:txBody>
          <a:bodyPr wrap="none" rtlCol="0">
            <a:spAutoFit/>
          </a:bodyPr>
          <a:lstStyle/>
          <a:p>
            <a:r>
              <a:rPr lang="en-US" dirty="0" smtClean="0">
                <a:solidFill>
                  <a:schemeClr val="bg2"/>
                </a:solidFill>
              </a:rPr>
              <a:t>PUPA- CHRYSALIS IS MADE-DEVELOPING INTO ADULT </a:t>
            </a:r>
            <a:endParaRPr lang="en-US" dirty="0">
              <a:solidFill>
                <a:schemeClr val="bg2"/>
              </a:solidFill>
            </a:endParaRPr>
          </a:p>
        </p:txBody>
      </p:sp>
      <p:sp>
        <p:nvSpPr>
          <p:cNvPr id="9" name="TextBox 8"/>
          <p:cNvSpPr txBox="1"/>
          <p:nvPr/>
        </p:nvSpPr>
        <p:spPr>
          <a:xfrm>
            <a:off x="8240452" y="3820903"/>
            <a:ext cx="839204" cy="369332"/>
          </a:xfrm>
          <a:prstGeom prst="rect">
            <a:avLst/>
          </a:prstGeom>
          <a:noFill/>
        </p:spPr>
        <p:txBody>
          <a:bodyPr wrap="none" rtlCol="0">
            <a:spAutoFit/>
          </a:bodyPr>
          <a:lstStyle/>
          <a:p>
            <a:r>
              <a:rPr lang="en-US" dirty="0" smtClean="0">
                <a:solidFill>
                  <a:schemeClr val="bg2"/>
                </a:solidFill>
              </a:rPr>
              <a:t>ADULT</a:t>
            </a:r>
            <a:endParaRPr lang="en-US" dirty="0">
              <a:solidFill>
                <a:schemeClr val="bg2"/>
              </a:solidFill>
            </a:endParaRPr>
          </a:p>
        </p:txBody>
      </p:sp>
    </p:spTree>
    <p:extLst>
      <p:ext uri="{BB962C8B-B14F-4D97-AF65-F5344CB8AC3E}">
        <p14:creationId xmlns:p14="http://schemas.microsoft.com/office/powerpoint/2010/main" val="1805879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metamorphosis</a:t>
            </a:r>
            <a:endParaRPr lang="en-US" dirty="0"/>
          </a:p>
        </p:txBody>
      </p:sp>
      <p:pic>
        <p:nvPicPr>
          <p:cNvPr id="6" name="Content Placeholder 5"/>
          <p:cNvPicPr>
            <a:picLocks noGrp="1" noChangeAspect="1"/>
          </p:cNvPicPr>
          <p:nvPr>
            <p:ph sz="half" idx="1"/>
          </p:nvPr>
        </p:nvPicPr>
        <p:blipFill>
          <a:blip r:embed="rId3"/>
          <a:stretch>
            <a:fillRect/>
          </a:stretch>
        </p:blipFill>
        <p:spPr>
          <a:xfrm>
            <a:off x="1009811" y="2160589"/>
            <a:ext cx="4227207" cy="3880773"/>
          </a:xfrm>
          <a:prstGeom prst="rect">
            <a:avLst/>
          </a:prstGeom>
        </p:spPr>
      </p:pic>
      <p:sp>
        <p:nvSpPr>
          <p:cNvPr id="5" name="Content Placeholder 4"/>
          <p:cNvSpPr>
            <a:spLocks noGrp="1"/>
          </p:cNvSpPr>
          <p:nvPr>
            <p:ph sz="half" idx="2"/>
          </p:nvPr>
        </p:nvSpPr>
        <p:spPr/>
        <p:txBody>
          <a:bodyPr>
            <a:normAutofit lnSpcReduction="10000"/>
          </a:bodyPr>
          <a:lstStyle/>
          <a:p>
            <a:r>
              <a:rPr lang="en-US" sz="2400" b="1" u="sng" dirty="0" smtClean="0"/>
              <a:t>has no distinct larval stage. </a:t>
            </a:r>
          </a:p>
          <a:p>
            <a:r>
              <a:rPr lang="en-US" sz="2400" b="1" u="sng" dirty="0" smtClean="0"/>
              <a:t>3 stages: egg, nymph, and adult.</a:t>
            </a:r>
          </a:p>
          <a:p>
            <a:r>
              <a:rPr lang="en-US" sz="2400" dirty="0" smtClean="0"/>
              <a:t>The </a:t>
            </a:r>
            <a:r>
              <a:rPr lang="en-US" sz="2400" u="sng" dirty="0" smtClean="0"/>
              <a:t>nymph</a:t>
            </a:r>
            <a:r>
              <a:rPr lang="en-US" sz="2400" dirty="0" smtClean="0"/>
              <a:t> usually looks like the adult </a:t>
            </a:r>
            <a:r>
              <a:rPr lang="en-US" sz="2400" b="1" dirty="0" smtClean="0"/>
              <a:t>without wings.</a:t>
            </a:r>
            <a:r>
              <a:rPr lang="en-US" sz="2400" dirty="0" smtClean="0"/>
              <a:t> As it grows, it may outgrow its exoskeleton several times before becoming an adult.</a:t>
            </a:r>
            <a:endParaRPr lang="en-US" sz="2400" dirty="0"/>
          </a:p>
        </p:txBody>
      </p:sp>
    </p:spTree>
    <p:extLst>
      <p:ext uri="{BB962C8B-B14F-4D97-AF65-F5344CB8AC3E}">
        <p14:creationId xmlns:p14="http://schemas.microsoft.com/office/powerpoint/2010/main" val="2328766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370619" y="3241964"/>
            <a:ext cx="4821382" cy="3616036"/>
          </a:xfrm>
          <a:prstGeom prst="rect">
            <a:avLst/>
          </a:prstGeom>
        </p:spPr>
      </p:pic>
      <p:sp>
        <p:nvSpPr>
          <p:cNvPr id="5" name="Title 4"/>
          <p:cNvSpPr>
            <a:spLocks noGrp="1"/>
          </p:cNvSpPr>
          <p:nvPr>
            <p:ph type="title"/>
          </p:nvPr>
        </p:nvSpPr>
        <p:spPr/>
        <p:txBody>
          <a:bodyPr/>
          <a:lstStyle/>
          <a:p>
            <a:pPr algn="ctr"/>
            <a:r>
              <a:rPr lang="en-US" dirty="0" smtClean="0"/>
              <a:t>Amphibians</a:t>
            </a:r>
            <a:endParaRPr lang="en-US" dirty="0"/>
          </a:p>
        </p:txBody>
      </p:sp>
      <p:sp>
        <p:nvSpPr>
          <p:cNvPr id="6" name="Content Placeholder 5"/>
          <p:cNvSpPr>
            <a:spLocks noGrp="1"/>
          </p:cNvSpPr>
          <p:nvPr>
            <p:ph idx="1"/>
          </p:nvPr>
        </p:nvSpPr>
        <p:spPr/>
        <p:txBody>
          <a:bodyPr>
            <a:normAutofit/>
          </a:bodyPr>
          <a:lstStyle/>
          <a:p>
            <a:r>
              <a:rPr lang="en-US" sz="2400" dirty="0" smtClean="0"/>
              <a:t>Frogs begin their life cycle as </a:t>
            </a:r>
            <a:r>
              <a:rPr lang="en-US" sz="2400" b="1" dirty="0" smtClean="0"/>
              <a:t>fertilized eggs in water. </a:t>
            </a:r>
          </a:p>
          <a:p>
            <a:r>
              <a:rPr lang="en-US" sz="2400" dirty="0" smtClean="0"/>
              <a:t>After a few days, larvae wriggle out of the eggs and begin swimming. </a:t>
            </a:r>
          </a:p>
          <a:p>
            <a:r>
              <a:rPr lang="en-US" sz="2400" u="sng" dirty="0" smtClean="0"/>
              <a:t>The larva of a frog is called a tadpole. </a:t>
            </a:r>
          </a:p>
          <a:p>
            <a:r>
              <a:rPr lang="en-US" sz="2400" dirty="0" smtClean="0"/>
              <a:t>Tadpoles look very different from adult frogs. </a:t>
            </a:r>
            <a:endParaRPr lang="en-US" sz="2400" dirty="0"/>
          </a:p>
        </p:txBody>
      </p:sp>
    </p:spTree>
    <p:extLst>
      <p:ext uri="{BB962C8B-B14F-4D97-AF65-F5344CB8AC3E}">
        <p14:creationId xmlns:p14="http://schemas.microsoft.com/office/powerpoint/2010/main" val="75652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animals care for their young? </a:t>
            </a:r>
            <a:endParaRPr lang="en-US" dirty="0"/>
          </a:p>
        </p:txBody>
      </p:sp>
      <p:sp>
        <p:nvSpPr>
          <p:cNvPr id="3" name="Content Placeholder 2"/>
          <p:cNvSpPr>
            <a:spLocks noGrp="1"/>
          </p:cNvSpPr>
          <p:nvPr>
            <p:ph idx="1"/>
          </p:nvPr>
        </p:nvSpPr>
        <p:spPr/>
        <p:txBody>
          <a:bodyPr>
            <a:normAutofit/>
          </a:bodyPr>
          <a:lstStyle/>
          <a:p>
            <a:r>
              <a:rPr lang="en-US" sz="2400" b="1" dirty="0" smtClean="0"/>
              <a:t>KEY CONCEPT: </a:t>
            </a:r>
            <a:r>
              <a:rPr lang="en-US" sz="2400" b="1" dirty="0" smtClean="0"/>
              <a:t>Most amphibians and reptiles do not provide parental care, while most birds and mammals typically care for their offspring.</a:t>
            </a:r>
          </a:p>
          <a:p>
            <a:endParaRPr lang="en-US" sz="2400" dirty="0"/>
          </a:p>
        </p:txBody>
      </p:sp>
    </p:spTree>
    <p:extLst>
      <p:ext uri="{BB962C8B-B14F-4D97-AF65-F5344CB8AC3E}">
        <p14:creationId xmlns:p14="http://schemas.microsoft.com/office/powerpoint/2010/main" val="3119324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parental care</a:t>
            </a:r>
            <a:endParaRPr lang="en-US" dirty="0"/>
          </a:p>
        </p:txBody>
      </p:sp>
      <p:sp>
        <p:nvSpPr>
          <p:cNvPr id="3" name="Content Placeholder 2"/>
          <p:cNvSpPr>
            <a:spLocks noGrp="1"/>
          </p:cNvSpPr>
          <p:nvPr>
            <p:ph idx="1"/>
          </p:nvPr>
        </p:nvSpPr>
        <p:spPr/>
        <p:txBody>
          <a:bodyPr>
            <a:normAutofit/>
          </a:bodyPr>
          <a:lstStyle/>
          <a:p>
            <a:r>
              <a:rPr lang="en-US" sz="2400" dirty="0" smtClean="0"/>
              <a:t>Not all animals take care of their young. </a:t>
            </a:r>
          </a:p>
          <a:p>
            <a:r>
              <a:rPr lang="en-US" sz="2400" dirty="0" smtClean="0"/>
              <a:t>Most aquatic invertebrates, fishes, and amphibians release many eggs into water and then completely ignore them!</a:t>
            </a:r>
          </a:p>
          <a:p>
            <a:r>
              <a:rPr lang="en-US" sz="2400" u="sng" dirty="0" smtClean="0"/>
              <a:t>Most amphibian larvae, or tadpoles, develop into adults without parental help.</a:t>
            </a:r>
          </a:p>
          <a:p>
            <a:r>
              <a:rPr lang="en-US" sz="2400" u="sng" dirty="0" smtClean="0"/>
              <a:t>Offspring that do not receive parental care must be able to care for themselves from the time of birth. </a:t>
            </a:r>
            <a:endParaRPr lang="en-US" sz="2400" u="sng" dirty="0"/>
          </a:p>
        </p:txBody>
      </p:sp>
    </p:spTree>
    <p:extLst>
      <p:ext uri="{BB962C8B-B14F-4D97-AF65-F5344CB8AC3E}">
        <p14:creationId xmlns:p14="http://schemas.microsoft.com/office/powerpoint/2010/main" val="3734835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Parental Care</a:t>
            </a:r>
            <a:endParaRPr lang="en-US" dirty="0"/>
          </a:p>
        </p:txBody>
      </p:sp>
      <p:sp>
        <p:nvSpPr>
          <p:cNvPr id="3" name="Content Placeholder 2"/>
          <p:cNvSpPr>
            <a:spLocks noGrp="1"/>
          </p:cNvSpPr>
          <p:nvPr>
            <p:ph idx="1"/>
          </p:nvPr>
        </p:nvSpPr>
        <p:spPr/>
        <p:txBody>
          <a:bodyPr>
            <a:normAutofit/>
          </a:bodyPr>
          <a:lstStyle/>
          <a:p>
            <a:r>
              <a:rPr lang="en-US" sz="2400" u="sng" dirty="0" smtClean="0"/>
              <a:t>Most birds and all mammals typically spend weeks to years under the care and protection of a parent.</a:t>
            </a:r>
          </a:p>
          <a:p>
            <a:r>
              <a:rPr lang="en-US" sz="2400" b="1" dirty="0" smtClean="0"/>
              <a:t>Birds: Most birds feed and protect their young until they are able to care for themselves.</a:t>
            </a:r>
          </a:p>
          <a:p>
            <a:r>
              <a:rPr lang="en-US" sz="2400" b="1" dirty="0" smtClean="0"/>
              <a:t>Mammals: Young mammals are usually quite helpless for a long time after they are born. After birth, all young mammals are fed with milk from the mother’s body. </a:t>
            </a:r>
            <a:endParaRPr lang="en-US" sz="2400" b="1" dirty="0"/>
          </a:p>
        </p:txBody>
      </p:sp>
    </p:spTree>
    <p:extLst>
      <p:ext uri="{BB962C8B-B14F-4D97-AF65-F5344CB8AC3E}">
        <p14:creationId xmlns:p14="http://schemas.microsoft.com/office/powerpoint/2010/main" val="752240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Parental Care</a:t>
            </a:r>
            <a:endParaRPr lang="en-US" dirty="0"/>
          </a:p>
        </p:txBody>
      </p:sp>
      <p:sp>
        <p:nvSpPr>
          <p:cNvPr id="3" name="Text Placeholder 2"/>
          <p:cNvSpPr>
            <a:spLocks noGrp="1"/>
          </p:cNvSpPr>
          <p:nvPr>
            <p:ph type="body" idx="1"/>
          </p:nvPr>
        </p:nvSpPr>
        <p:spPr/>
        <p:txBody>
          <a:bodyPr/>
          <a:lstStyle/>
          <a:p>
            <a:pPr algn="ctr"/>
            <a:r>
              <a:rPr lang="en-US" dirty="0" smtClean="0"/>
              <a:t>Mammals</a:t>
            </a:r>
            <a:endParaRPr lang="en-US" dirty="0"/>
          </a:p>
        </p:txBody>
      </p:sp>
      <p:pic>
        <p:nvPicPr>
          <p:cNvPr id="7" name="Content Placeholder 6"/>
          <p:cNvPicPr>
            <a:picLocks noGrp="1" noChangeAspect="1"/>
          </p:cNvPicPr>
          <p:nvPr>
            <p:ph sz="half" idx="2"/>
          </p:nvPr>
        </p:nvPicPr>
        <p:blipFill>
          <a:blip r:embed="rId2"/>
          <a:stretch>
            <a:fillRect/>
          </a:stretch>
        </p:blipFill>
        <p:spPr>
          <a:xfrm>
            <a:off x="752596" y="2736850"/>
            <a:ext cx="4032007" cy="3305175"/>
          </a:xfrm>
          <a:prstGeom prst="rect">
            <a:avLst/>
          </a:prstGeom>
        </p:spPr>
      </p:pic>
      <p:sp>
        <p:nvSpPr>
          <p:cNvPr id="5" name="Text Placeholder 4"/>
          <p:cNvSpPr>
            <a:spLocks noGrp="1"/>
          </p:cNvSpPr>
          <p:nvPr>
            <p:ph type="body" sz="quarter" idx="3"/>
          </p:nvPr>
        </p:nvSpPr>
        <p:spPr/>
        <p:txBody>
          <a:bodyPr/>
          <a:lstStyle/>
          <a:p>
            <a:pPr algn="ctr"/>
            <a:r>
              <a:rPr lang="en-US" dirty="0" smtClean="0"/>
              <a:t>Birds</a:t>
            </a:r>
            <a:endParaRPr lang="en-US" dirty="0"/>
          </a:p>
        </p:txBody>
      </p:sp>
      <p:pic>
        <p:nvPicPr>
          <p:cNvPr id="3074" name="Picture 2" descr="http://animalstime.com/wp-content/uploads/2012/08/what-to-feed-a-baby-bird2.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223165" y="2736850"/>
            <a:ext cx="4050836"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62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9709"/>
          </a:xfrm>
        </p:spPr>
        <p:txBody>
          <a:bodyPr/>
          <a:lstStyle/>
          <a:p>
            <a:r>
              <a:rPr lang="en-US" dirty="0" smtClean="0"/>
              <a:t>Vocabulary</a:t>
            </a:r>
            <a:endParaRPr lang="en-US" dirty="0"/>
          </a:p>
        </p:txBody>
      </p:sp>
      <p:sp>
        <p:nvSpPr>
          <p:cNvPr id="3" name="Content Placeholder 2"/>
          <p:cNvSpPr>
            <a:spLocks noGrp="1"/>
          </p:cNvSpPr>
          <p:nvPr>
            <p:ph idx="1"/>
          </p:nvPr>
        </p:nvSpPr>
        <p:spPr>
          <a:xfrm>
            <a:off x="677334" y="1274619"/>
            <a:ext cx="8596668" cy="4766744"/>
          </a:xfrm>
        </p:spPr>
        <p:txBody>
          <a:bodyPr/>
          <a:lstStyle/>
          <a:p>
            <a:endParaRPr lang="en-US" dirty="0"/>
          </a:p>
        </p:txBody>
      </p:sp>
    </p:spTree>
    <p:extLst>
      <p:ext uri="{BB962C8B-B14F-4D97-AF65-F5344CB8AC3E}">
        <p14:creationId xmlns:p14="http://schemas.microsoft.com/office/powerpoint/2010/main" val="277178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embryos develop?</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Multiple animals reproduce sexually, but after fertilization, the offspring of these animals may develop in different ways.</a:t>
            </a:r>
          </a:p>
          <a:p>
            <a:r>
              <a:rPr lang="en-US" sz="2400" b="1" dirty="0" smtClean="0"/>
              <a:t>KEY CONCEPT: </a:t>
            </a:r>
            <a:r>
              <a:rPr lang="en-US" sz="2400" b="1" dirty="0" smtClean="0"/>
              <a:t>The growing offspring, or embryo, may develop </a:t>
            </a:r>
            <a:r>
              <a:rPr lang="en-US" sz="2400" b="1" u="sng" dirty="0" smtClean="0"/>
              <a:t>outside or inside </a:t>
            </a:r>
            <a:r>
              <a:rPr lang="en-US" sz="2400" b="1" dirty="0" smtClean="0"/>
              <a:t>of the parent’s body. </a:t>
            </a:r>
          </a:p>
          <a:p>
            <a:endParaRPr lang="en-US" sz="2400" dirty="0" smtClean="0"/>
          </a:p>
          <a:p>
            <a:endParaRPr lang="en-US" sz="2000" dirty="0"/>
          </a:p>
        </p:txBody>
      </p:sp>
    </p:spTree>
    <p:extLst>
      <p:ext uri="{BB962C8B-B14F-4D97-AF65-F5344CB8AC3E}">
        <p14:creationId xmlns:p14="http://schemas.microsoft.com/office/powerpoint/2010/main" val="2765061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Egg-laying animals</a:t>
            </a:r>
            <a:endParaRPr lang="en-US" dirty="0"/>
          </a:p>
        </p:txBody>
      </p:sp>
      <p:sp>
        <p:nvSpPr>
          <p:cNvPr id="3" name="Content Placeholder 2"/>
          <p:cNvSpPr>
            <a:spLocks noGrp="1"/>
          </p:cNvSpPr>
          <p:nvPr>
            <p:ph idx="1"/>
          </p:nvPr>
        </p:nvSpPr>
        <p:spPr/>
        <p:txBody>
          <a:bodyPr>
            <a:normAutofit/>
          </a:bodyPr>
          <a:lstStyle/>
          <a:p>
            <a:r>
              <a:rPr lang="en-US" sz="2400" dirty="0" smtClean="0"/>
              <a:t>The offspring of some animals develop inside an egg laid outside of the parent’s body. </a:t>
            </a:r>
          </a:p>
          <a:p>
            <a:r>
              <a:rPr lang="en-US" sz="2400" dirty="0" smtClean="0"/>
              <a:t>The eggs of land vertebrates, such as reptiles and birds, are called </a:t>
            </a:r>
            <a:r>
              <a:rPr lang="en-US" sz="2400" u="sng" dirty="0" smtClean="0"/>
              <a:t>amniotic eggs. </a:t>
            </a:r>
          </a:p>
          <a:p>
            <a:r>
              <a:rPr lang="en-US" sz="2400" dirty="0" smtClean="0"/>
              <a:t>Amniotic eggs are covered with membranes and a leathery shell while still inside the parent’s body. </a:t>
            </a:r>
            <a:endParaRPr lang="en-US" sz="2400" dirty="0"/>
          </a:p>
        </p:txBody>
      </p:sp>
    </p:spTree>
    <p:extLst>
      <p:ext uri="{BB962C8B-B14F-4D97-AF65-F5344CB8AC3E}">
        <p14:creationId xmlns:p14="http://schemas.microsoft.com/office/powerpoint/2010/main" val="3753955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Amniotic egg</a:t>
            </a:r>
            <a:endParaRPr lang="en-US" dirty="0"/>
          </a:p>
        </p:txBody>
      </p:sp>
      <p:pic>
        <p:nvPicPr>
          <p:cNvPr id="4" name="Content Placeholder 3"/>
          <p:cNvPicPr>
            <a:picLocks noGrp="1" noChangeAspect="1"/>
          </p:cNvPicPr>
          <p:nvPr>
            <p:ph idx="1"/>
          </p:nvPr>
        </p:nvPicPr>
        <p:blipFill>
          <a:blip r:embed="rId3"/>
          <a:stretch>
            <a:fillRect/>
          </a:stretch>
        </p:blipFill>
        <p:spPr>
          <a:xfrm>
            <a:off x="677334" y="1528354"/>
            <a:ext cx="8596668" cy="4513671"/>
          </a:xfrm>
          <a:prstGeom prst="rect">
            <a:avLst/>
          </a:prstGeom>
        </p:spPr>
      </p:pic>
    </p:spTree>
    <p:extLst>
      <p:ext uri="{BB962C8B-B14F-4D97-AF65-F5344CB8AC3E}">
        <p14:creationId xmlns:p14="http://schemas.microsoft.com/office/powerpoint/2010/main" val="187342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Placental Mammals</a:t>
            </a:r>
            <a:endParaRPr lang="en-US" dirty="0"/>
          </a:p>
        </p:txBody>
      </p:sp>
      <p:sp>
        <p:nvSpPr>
          <p:cNvPr id="3" name="Content Placeholder 2"/>
          <p:cNvSpPr>
            <a:spLocks noGrp="1"/>
          </p:cNvSpPr>
          <p:nvPr>
            <p:ph idx="1"/>
          </p:nvPr>
        </p:nvSpPr>
        <p:spPr/>
        <p:txBody>
          <a:bodyPr>
            <a:normAutofit/>
          </a:bodyPr>
          <a:lstStyle/>
          <a:p>
            <a:r>
              <a:rPr lang="en-US" sz="2400" dirty="0" smtClean="0"/>
              <a:t>In dogs, horses, humans, and other placental mammals, the embryo develops inside the mother’s body.</a:t>
            </a:r>
          </a:p>
          <a:p>
            <a:r>
              <a:rPr lang="en-US" sz="2400" b="1" dirty="0" smtClean="0"/>
              <a:t>The mother provides the embryo with everything it needs during development. </a:t>
            </a:r>
          </a:p>
          <a:p>
            <a:r>
              <a:rPr lang="en-US" sz="2400" dirty="0" smtClean="0"/>
              <a:t>Materials are exchanged between the embryo and the mother through an organ called the </a:t>
            </a:r>
            <a:r>
              <a:rPr lang="en-US" sz="2400" u="sng" dirty="0" smtClean="0"/>
              <a:t>placenta.</a:t>
            </a:r>
            <a:r>
              <a:rPr lang="en-US" sz="2400" dirty="0" smtClean="0"/>
              <a:t> </a:t>
            </a:r>
            <a:endParaRPr lang="en-US" sz="2400" dirty="0"/>
          </a:p>
        </p:txBody>
      </p:sp>
    </p:spTree>
    <p:extLst>
      <p:ext uri="{BB962C8B-B14F-4D97-AF65-F5344CB8AC3E}">
        <p14:creationId xmlns:p14="http://schemas.microsoft.com/office/powerpoint/2010/main" val="93218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Placental Mammal Development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77334" y="1704110"/>
            <a:ext cx="8596668" cy="4337252"/>
          </a:xfrm>
          <a:prstGeom prst="rect">
            <a:avLst/>
          </a:prstGeom>
        </p:spPr>
      </p:pic>
      <p:cxnSp>
        <p:nvCxnSpPr>
          <p:cNvPr id="6" name="Straight Connector 5"/>
          <p:cNvCxnSpPr/>
          <p:nvPr/>
        </p:nvCxnSpPr>
        <p:spPr>
          <a:xfrm flipV="1">
            <a:off x="5749636" y="2826327"/>
            <a:ext cx="3311237" cy="2770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181600" y="3024910"/>
            <a:ext cx="409240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5417127" y="3195785"/>
            <a:ext cx="3754582" cy="1385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5572182" y="3424771"/>
            <a:ext cx="225563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7868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young animals develop?</a:t>
            </a:r>
            <a:endParaRPr lang="en-US" dirty="0"/>
          </a:p>
        </p:txBody>
      </p:sp>
      <p:sp>
        <p:nvSpPr>
          <p:cNvPr id="3" name="Content Placeholder 2"/>
          <p:cNvSpPr>
            <a:spLocks noGrp="1"/>
          </p:cNvSpPr>
          <p:nvPr>
            <p:ph idx="1"/>
          </p:nvPr>
        </p:nvSpPr>
        <p:spPr/>
        <p:txBody>
          <a:bodyPr>
            <a:normAutofit/>
          </a:bodyPr>
          <a:lstStyle/>
          <a:p>
            <a:r>
              <a:rPr lang="en-US" sz="2400" dirty="0" smtClean="0"/>
              <a:t>A lot of animals grow and change throughout their lifetime, but just look like small versions of adults. </a:t>
            </a:r>
          </a:p>
          <a:p>
            <a:r>
              <a:rPr lang="en-US" sz="2400" b="1" dirty="0" smtClean="0"/>
              <a:t>KEY CONCEPT: </a:t>
            </a:r>
            <a:r>
              <a:rPr lang="en-US" sz="2400" b="1" dirty="0" smtClean="0"/>
              <a:t>Young animals undergo changes in their bodies between birth and maturity, when they are able to reproduce.</a:t>
            </a:r>
          </a:p>
          <a:p>
            <a:endParaRPr lang="en-US" sz="2400" dirty="0"/>
          </a:p>
        </p:txBody>
      </p:sp>
    </p:spTree>
    <p:extLst>
      <p:ext uri="{BB962C8B-B14F-4D97-AF65-F5344CB8AC3E}">
        <p14:creationId xmlns:p14="http://schemas.microsoft.com/office/powerpoint/2010/main" val="3478515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Crustaceans</a:t>
            </a:r>
            <a:endParaRPr lang="en-US" dirty="0"/>
          </a:p>
        </p:txBody>
      </p:sp>
      <p:sp>
        <p:nvSpPr>
          <p:cNvPr id="3" name="Content Placeholder 2"/>
          <p:cNvSpPr>
            <a:spLocks noGrp="1"/>
          </p:cNvSpPr>
          <p:nvPr>
            <p:ph idx="1"/>
          </p:nvPr>
        </p:nvSpPr>
        <p:spPr/>
        <p:txBody>
          <a:bodyPr>
            <a:normAutofit/>
          </a:bodyPr>
          <a:lstStyle/>
          <a:p>
            <a:r>
              <a:rPr lang="en-US" sz="2400" u="sng" dirty="0" smtClean="0"/>
              <a:t>Lobsters, crabs, and shrimp </a:t>
            </a:r>
            <a:r>
              <a:rPr lang="en-US" sz="2400" dirty="0" smtClean="0"/>
              <a:t>begin their lives as tiny larvae. The bodies of these larvae </a:t>
            </a:r>
            <a:r>
              <a:rPr lang="en-US" sz="2400" b="1" dirty="0" smtClean="0"/>
              <a:t>DO NOT </a:t>
            </a:r>
            <a:r>
              <a:rPr lang="en-US" sz="2400" dirty="0" smtClean="0"/>
              <a:t>resemble those of the adults. </a:t>
            </a:r>
          </a:p>
          <a:p>
            <a:r>
              <a:rPr lang="en-US" sz="2400" dirty="0" smtClean="0"/>
              <a:t>Eventually, through </a:t>
            </a:r>
            <a:r>
              <a:rPr lang="en-US" sz="2400" b="1" u="sng" dirty="0" smtClean="0"/>
              <a:t>metamorphosis</a:t>
            </a:r>
            <a:r>
              <a:rPr lang="en-US" sz="2400" dirty="0" smtClean="0"/>
              <a:t>, crustacean larvae develop into adults. </a:t>
            </a:r>
            <a:endParaRPr lang="en-US" sz="2400" dirty="0"/>
          </a:p>
        </p:txBody>
      </p:sp>
      <p:pic>
        <p:nvPicPr>
          <p:cNvPr id="4" name="Picture 3"/>
          <p:cNvPicPr>
            <a:picLocks noChangeAspect="1"/>
          </p:cNvPicPr>
          <p:nvPr/>
        </p:nvPicPr>
        <p:blipFill>
          <a:blip r:embed="rId2"/>
          <a:stretch>
            <a:fillRect/>
          </a:stretch>
        </p:blipFill>
        <p:spPr>
          <a:xfrm>
            <a:off x="677334" y="4252479"/>
            <a:ext cx="9503352" cy="2343150"/>
          </a:xfrm>
          <a:prstGeom prst="rect">
            <a:avLst/>
          </a:prstGeom>
        </p:spPr>
      </p:pic>
    </p:spTree>
    <p:extLst>
      <p:ext uri="{BB962C8B-B14F-4D97-AF65-F5344CB8AC3E}">
        <p14:creationId xmlns:p14="http://schemas.microsoft.com/office/powerpoint/2010/main" val="2977759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459</TotalTime>
  <Words>889</Words>
  <Application>Microsoft Office PowerPoint</Application>
  <PresentationFormat>Widescreen</PresentationFormat>
  <Paragraphs>78</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Development &amp; Growth</vt:lpstr>
      <vt:lpstr>Vocabulary</vt:lpstr>
      <vt:lpstr>Where do embryos develop? </vt:lpstr>
      <vt:lpstr>Egg-laying animals</vt:lpstr>
      <vt:lpstr>Amniotic egg</vt:lpstr>
      <vt:lpstr>Placental Mammals</vt:lpstr>
      <vt:lpstr>Placental Mammal Development</vt:lpstr>
      <vt:lpstr>How do young animals develop?</vt:lpstr>
      <vt:lpstr>Crustaceans</vt:lpstr>
      <vt:lpstr>Insects </vt:lpstr>
      <vt:lpstr>Complete metamorphosis</vt:lpstr>
      <vt:lpstr>Metamorphosis of a butterfly</vt:lpstr>
      <vt:lpstr>Incomplete metamorphosis</vt:lpstr>
      <vt:lpstr>Amphibians</vt:lpstr>
      <vt:lpstr>How do animals care for their young? </vt:lpstr>
      <vt:lpstr>No parental care</vt:lpstr>
      <vt:lpstr>Parental Care</vt:lpstr>
      <vt:lpstr>Parental Care</vt:lpstr>
    </vt:vector>
  </TitlesOfParts>
  <Company>PCPS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&amp; Growth</dc:title>
  <dc:creator>SARAH O'REAR</dc:creator>
  <cp:lastModifiedBy>SARAH O'REAR</cp:lastModifiedBy>
  <cp:revision>15</cp:revision>
  <dcterms:created xsi:type="dcterms:W3CDTF">2017-02-02T04:05:51Z</dcterms:created>
  <dcterms:modified xsi:type="dcterms:W3CDTF">2019-01-21T20:09:40Z</dcterms:modified>
</cp:coreProperties>
</file>