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D238D-3DC1-4357-B92B-787B70DB37AA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AB6CC-B94F-409F-8CA6-911561743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52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actually reflects light from the sun. Moon</a:t>
            </a:r>
            <a:r>
              <a:rPr lang="en-US" baseline="0" dirty="0" smtClean="0"/>
              <a:t> light coming through your window is this same reflection. Not moon light, sunlight!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AB6CC-B94F-409F-8CA6-9115617434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56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AB6CC-B94F-409F-8CA6-9115617434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617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you ever heard of the far side of the moon?</a:t>
            </a:r>
            <a:r>
              <a:rPr lang="en-US" baseline="0" dirty="0" smtClean="0"/>
              <a:t> This term has to do with the moons motion. </a:t>
            </a:r>
          </a:p>
          <a:p>
            <a:r>
              <a:rPr lang="en-US" baseline="0" dirty="0" smtClean="0"/>
              <a:t>The motion of the moon is much like Earth in the way it 1. revolves 2. rotates on its axis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AB6CC-B94F-409F-8CA6-9115617434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037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significance of the word relative? (the</a:t>
            </a:r>
            <a:r>
              <a:rPr lang="en-US" baseline="0" dirty="0" smtClean="0"/>
              <a:t> word relative signifies that it’s the changing positions of the moon, Earth, and the sun—not as isolated objects but in relation to each other—that cause the phases of the moon.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AB6CC-B94F-409F-8CA6-9115617434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47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Half the moon is almost always in sunlight. But since the moon orbits Earth, you see the</a:t>
            </a:r>
            <a:r>
              <a:rPr lang="en-US" baseline="0" dirty="0" smtClean="0"/>
              <a:t> moon from different angles.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AB6CC-B94F-409F-8CA6-9115617434D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37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moon’s orbit around the Earth is slightly tilted</a:t>
            </a:r>
            <a:r>
              <a:rPr lang="en-US" baseline="0" dirty="0" smtClean="0"/>
              <a:t> with respect to Earth’s orbit around the sun. As a result, the moon travels above &amp; below Earth’s orbit. But on rare occasions, Earth, the moon, and the sun line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AB6CC-B94F-409F-8CA6-9115617434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16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Like the moon’s shadow in a solar eclipse, Earth’s shadow has an umbra and a penumbra.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AB6CC-B94F-409F-8CA6-9115617434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6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VE8PFYlwS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Phases &amp; Eclipses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10 Lesson </a:t>
            </a:r>
            <a:r>
              <a:rPr lang="en-US" dirty="0" smtClean="0"/>
              <a:t>4</a:t>
            </a:r>
          </a:p>
          <a:p>
            <a:r>
              <a:rPr lang="en-US" dirty="0" smtClean="0"/>
              <a:t>Write in your notes anything that has </a:t>
            </a:r>
            <a:r>
              <a:rPr lang="en-US" dirty="0" smtClean="0">
                <a:solidFill>
                  <a:srgbClr val="FFFF00"/>
                </a:solidFill>
              </a:rPr>
              <a:t>YELLOW </a:t>
            </a:r>
            <a:r>
              <a:rPr lang="en-US" dirty="0" smtClean="0"/>
              <a:t>text!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247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rVE8PFYlwS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94227" y="609600"/>
            <a:ext cx="7592896" cy="5313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89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moon does NOT shine with its own light. </a:t>
            </a:r>
          </a:p>
          <a:p>
            <a:r>
              <a:rPr lang="en-US" sz="2800" dirty="0"/>
              <a:t>It actually reflects light from the sun. Moon light coming through your window is this same reflection. Not moon light, sunlight!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7533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causes the Moon’s phases?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solidFill>
                  <a:srgbClr val="FFFF00"/>
                </a:solidFill>
              </a:rPr>
              <a:t>Phases- different shapes of the moon </a:t>
            </a:r>
            <a:r>
              <a:rPr lang="en-US" sz="2800" u="sng" dirty="0" smtClean="0"/>
              <a:t>you see from Earth</a:t>
            </a:r>
          </a:p>
          <a:p>
            <a:r>
              <a:rPr lang="en-US" sz="2800" dirty="0" smtClean="0">
                <a:solidFill>
                  <a:srgbClr val="FFFF00"/>
                </a:solidFill>
              </a:rPr>
              <a:t>**Phases are caused by the motions of the moon around the Earth. 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67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Motions of the moon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 “Man on the moon” is a term used to describe </a:t>
            </a:r>
            <a:r>
              <a:rPr lang="en-US" sz="2800" u="sng" dirty="0" smtClean="0"/>
              <a:t>the “near side of the moon</a:t>
            </a:r>
            <a:r>
              <a:rPr lang="en-US" sz="2800" dirty="0" smtClean="0"/>
              <a:t>.” </a:t>
            </a:r>
            <a:r>
              <a:rPr lang="en-US" sz="2800" dirty="0" smtClean="0">
                <a:solidFill>
                  <a:srgbClr val="FFFF00"/>
                </a:solidFill>
              </a:rPr>
              <a:t>The near side of the moon is </a:t>
            </a:r>
            <a:r>
              <a:rPr lang="en-US" sz="2800" u="sng" dirty="0" smtClean="0">
                <a:solidFill>
                  <a:srgbClr val="FFFF00"/>
                </a:solidFill>
              </a:rPr>
              <a:t>ALWAYS facing Earth. </a:t>
            </a:r>
          </a:p>
          <a:p>
            <a:r>
              <a:rPr lang="en-US" sz="2800" u="sng" dirty="0" smtClean="0">
                <a:solidFill>
                  <a:srgbClr val="FFFF00"/>
                </a:solidFill>
              </a:rPr>
              <a:t>A day on the moon = a month on Earth. </a:t>
            </a:r>
          </a:p>
          <a:p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168547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u="sng" dirty="0">
                <a:solidFill>
                  <a:srgbClr val="FFFF00"/>
                </a:solidFill>
              </a:rPr>
              <a:t>The changing relative positions of the moon, Earth, and sun cause the phases of the moon.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6" name="Picture 5" descr="&lt;strong&gt;moon&lt;/strong&gt;-in-&lt;strong&gt;phases&lt;/strong&gt; | Spirit Fire online full &lt;strong&gt;moon&lt;/strong&gt; meditations | Spirit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5252" y="3716241"/>
            <a:ext cx="5890845" cy="1936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8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609600"/>
          </a:xfrm>
        </p:spPr>
        <p:txBody>
          <a:bodyPr/>
          <a:lstStyle/>
          <a:p>
            <a:r>
              <a:rPr lang="en-US" dirty="0" smtClean="0"/>
              <a:t>Phases of the moon</a:t>
            </a:r>
            <a:endParaRPr lang="en-US" dirty="0"/>
          </a:p>
        </p:txBody>
      </p:sp>
      <p:pic>
        <p:nvPicPr>
          <p:cNvPr id="4" name="Picture 3" descr="the &lt;strong&gt;moon&lt;/strong&gt; has diferrent shapes at different times of the mont becaus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054" y="1905000"/>
            <a:ext cx="6271781" cy="3200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219201"/>
            <a:ext cx="10353762" cy="4932217"/>
          </a:xfrm>
        </p:spPr>
        <p:txBody>
          <a:bodyPr>
            <a:normAutofit/>
          </a:bodyPr>
          <a:lstStyle/>
          <a:p>
            <a:r>
              <a:rPr lang="en-US" dirty="0" smtClean="0"/>
              <a:t>The phases of the moon you see depends on how much of the sunlit side of the moon faces Earth.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u="sng" dirty="0" smtClean="0">
                <a:solidFill>
                  <a:srgbClr val="FFFF00"/>
                </a:solidFill>
              </a:rPr>
              <a:t>Waxing- appears larger  </a:t>
            </a:r>
            <a:r>
              <a:rPr lang="en-US" dirty="0" smtClean="0">
                <a:solidFill>
                  <a:srgbClr val="FFFF00"/>
                </a:solidFill>
              </a:rPr>
              <a:t>                                             </a:t>
            </a:r>
            <a:r>
              <a:rPr lang="en-US" u="sng" dirty="0" smtClean="0">
                <a:solidFill>
                  <a:srgbClr val="FFFF00"/>
                </a:solidFill>
              </a:rPr>
              <a:t>Crescent- more shadow than moon</a:t>
            </a:r>
          </a:p>
          <a:p>
            <a:r>
              <a:rPr lang="en-US" u="sng" dirty="0" smtClean="0">
                <a:solidFill>
                  <a:srgbClr val="FFFF00"/>
                </a:solidFill>
              </a:rPr>
              <a:t>Waning- appear smaller  </a:t>
            </a:r>
            <a:r>
              <a:rPr lang="en-US" dirty="0" smtClean="0">
                <a:solidFill>
                  <a:srgbClr val="FFFF00"/>
                </a:solidFill>
              </a:rPr>
              <a:t>                                            </a:t>
            </a:r>
            <a:r>
              <a:rPr lang="en-US" u="sng" dirty="0" smtClean="0">
                <a:solidFill>
                  <a:srgbClr val="FFFF00"/>
                </a:solidFill>
              </a:rPr>
              <a:t>Gibbous- more moon than shadow</a:t>
            </a:r>
            <a:endParaRPr lang="en-US" u="sng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661753" y="3137553"/>
            <a:ext cx="3012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Sunlight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1329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u="sng" dirty="0" smtClean="0"/>
              <a:t>Eclipse- When an object in space comes between the sun and a third object, it casts a shadow on that object. </a:t>
            </a:r>
          </a:p>
          <a:p>
            <a:r>
              <a:rPr lang="en-US" sz="2400" u="sng" dirty="0" smtClean="0"/>
              <a:t>Solar eclipse- when the moon passes directly between Earth and the sun, blocking sunlight from Earth. </a:t>
            </a:r>
            <a:r>
              <a:rPr lang="en-US" sz="2400" dirty="0" smtClean="0"/>
              <a:t>The moon’s shadow hits Earth.</a:t>
            </a:r>
          </a:p>
          <a:p>
            <a:r>
              <a:rPr lang="en-US" sz="2400" dirty="0"/>
              <a:t>The moon’s orbit around the Earth is slightly tilted with respect to Earth’s orbit around the sun. As a result, the moon travels above &amp; below Earth’s orbit. But on rare occasions, Earth, the moon, and the sun line up.</a:t>
            </a:r>
          </a:p>
          <a:p>
            <a:endParaRPr lang="en-US" sz="2400" dirty="0"/>
          </a:p>
        </p:txBody>
      </p:sp>
      <p:pic>
        <p:nvPicPr>
          <p:cNvPr id="7" name="Picture 6" descr="&lt;strong&gt;Solar eclipse&lt;/strong&gt;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1163" y="22795"/>
            <a:ext cx="3530837" cy="207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86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eclipse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smtClean="0"/>
              <a:t>Umbra- the very darkest part of the moon’s shadow (total solar eclipse)</a:t>
            </a:r>
          </a:p>
          <a:p>
            <a:r>
              <a:rPr lang="en-US" sz="2400" dirty="0" smtClean="0"/>
              <a:t>Penumbra- the larger part of the shadow (partial solar eclipse) </a:t>
            </a:r>
            <a:endParaRPr lang="en-US" sz="2400" dirty="0"/>
          </a:p>
        </p:txBody>
      </p:sp>
      <p:pic>
        <p:nvPicPr>
          <p:cNvPr id="6" name="Content Placeholder 3" descr="Description &lt;strong&gt;Solar eclipse&lt;/strong&gt;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078" y="1935921"/>
            <a:ext cx="9854478" cy="2632364"/>
          </a:xfrm>
        </p:spPr>
      </p:pic>
    </p:spTree>
    <p:extLst>
      <p:ext uri="{BB962C8B-B14F-4D97-AF65-F5344CB8AC3E}">
        <p14:creationId xmlns:p14="http://schemas.microsoft.com/office/powerpoint/2010/main" val="866313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Lunar eclipse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Lunar eclipse- occurs at a full moon when Earth is directly between the moon and the sun.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During a lunar eclipse, Earth blocks sunlight from reaching the moon. Lunar eclipses occur only when there is a full moon because the moon is closest to Earth’s shadow at that time.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5824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99</TotalTime>
  <Words>583</Words>
  <Application>Microsoft Office PowerPoint</Application>
  <PresentationFormat>Widescreen</PresentationFormat>
  <Paragraphs>54</Paragraphs>
  <Slides>10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Bookman Old Style</vt:lpstr>
      <vt:lpstr>Calibri</vt:lpstr>
      <vt:lpstr>Rockwell</vt:lpstr>
      <vt:lpstr>Wingdings</vt:lpstr>
      <vt:lpstr>Damask</vt:lpstr>
      <vt:lpstr>Phases &amp; Eclipses</vt:lpstr>
      <vt:lpstr>DID YOU KNOW?</vt:lpstr>
      <vt:lpstr>What causes the Moon’s phases?</vt:lpstr>
      <vt:lpstr>Motions of the moon</vt:lpstr>
      <vt:lpstr>Key concept</vt:lpstr>
      <vt:lpstr>Phases of the moon</vt:lpstr>
      <vt:lpstr>Eclipses</vt:lpstr>
      <vt:lpstr>Solar eclipse</vt:lpstr>
      <vt:lpstr>Lunar eclipse</vt:lpstr>
      <vt:lpstr>PowerPoint Presentation</vt:lpstr>
    </vt:vector>
  </TitlesOfParts>
  <Company>PCPS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Phases &amp; Eclipses</dc:title>
  <dc:creator>SARAH O'REAR</dc:creator>
  <cp:lastModifiedBy>SARAH O'REAR</cp:lastModifiedBy>
  <cp:revision>12</cp:revision>
  <dcterms:created xsi:type="dcterms:W3CDTF">2017-05-01T02:23:27Z</dcterms:created>
  <dcterms:modified xsi:type="dcterms:W3CDTF">2019-04-16T13:27:33Z</dcterms:modified>
</cp:coreProperties>
</file>