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2"/>
  </p:notesMasterIdLst>
  <p:handoutMasterIdLst>
    <p:handoutMasterId r:id="rId13"/>
  </p:handoutMasterIdLst>
  <p:sldIdLst>
    <p:sldId id="256" r:id="rId2"/>
    <p:sldId id="258" r:id="rId3"/>
    <p:sldId id="257" r:id="rId4"/>
    <p:sldId id="259" r:id="rId5"/>
    <p:sldId id="260" r:id="rId6"/>
    <p:sldId id="261" r:id="rId7"/>
    <p:sldId id="262" r:id="rId8"/>
    <p:sldId id="265" r:id="rId9"/>
    <p:sldId id="263" r:id="rId10"/>
    <p:sldId id="264"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E71268B-8AC2-4239-8FAF-7C144C210720}" type="datetimeFigureOut">
              <a:rPr lang="en-US"/>
              <a:t>4/22/2019</a:t>
            </a:fld>
            <a:endParaRPr/>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5AD8362-6D63-40AC-BAA9-90C3AE6D5875}" type="datetimeFigureOut">
              <a:rPr lang="en-US"/>
              <a:t>4/22/2019</a:t>
            </a:fld>
            <a:endParaR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539446-6953-447E-A4E3-E7CFBF870046}" type="slidenum">
              <a:rPr lang="en-US" smtClean="0"/>
              <a:t>1</a:t>
            </a:fld>
            <a:endParaRPr lang="en-US"/>
          </a:p>
        </p:txBody>
      </p:sp>
    </p:spTree>
    <p:extLst>
      <p:ext uri="{BB962C8B-B14F-4D97-AF65-F5344CB8AC3E}">
        <p14:creationId xmlns:p14="http://schemas.microsoft.com/office/powerpoint/2010/main" val="164747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539446-6953-447E-A4E3-E7CFBF870046}" type="slidenum">
              <a:rPr lang="en-US" smtClean="0"/>
              <a:t>10</a:t>
            </a:fld>
            <a:endParaRPr lang="en-US"/>
          </a:p>
        </p:txBody>
      </p:sp>
    </p:spTree>
    <p:extLst>
      <p:ext uri="{BB962C8B-B14F-4D97-AF65-F5344CB8AC3E}">
        <p14:creationId xmlns:p14="http://schemas.microsoft.com/office/powerpoint/2010/main" val="363924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539446-6953-447E-A4E3-E7CFBF870046}" type="slidenum">
              <a:rPr lang="en-US" smtClean="0"/>
              <a:t>2</a:t>
            </a:fld>
            <a:endParaRPr lang="en-US"/>
          </a:p>
        </p:txBody>
      </p:sp>
    </p:spTree>
    <p:extLst>
      <p:ext uri="{BB962C8B-B14F-4D97-AF65-F5344CB8AC3E}">
        <p14:creationId xmlns:p14="http://schemas.microsoft.com/office/powerpoint/2010/main" val="184473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the moon cause a high tide? (the</a:t>
            </a:r>
            <a:r>
              <a:rPr lang="en-US" baseline="0" dirty="0" smtClean="0"/>
              <a:t> force of gravity from the moon pulls on Earth. The water on the side of Earth facing the moon is pulled toward the moon more strongly than the rest of the Earth. The water on the other side of Earth is pulled least of all, and is left behind. This produces “bulges”  of water. </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a:t>
            </a:fld>
            <a:endParaRPr lang="en-US"/>
          </a:p>
        </p:txBody>
      </p:sp>
    </p:spTree>
    <p:extLst>
      <p:ext uri="{BB962C8B-B14F-4D97-AF65-F5344CB8AC3E}">
        <p14:creationId xmlns:p14="http://schemas.microsoft.com/office/powerpoint/2010/main" val="40410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the 2 ways Earth moves? Which of these do you think effects the tide cycle? (rotation) How? (as it rotates, on high tide stays on the side of Earth facing the moon.) </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4</a:t>
            </a:fld>
            <a:endParaRPr lang="en-US"/>
          </a:p>
        </p:txBody>
      </p:sp>
    </p:spTree>
    <p:extLst>
      <p:ext uri="{BB962C8B-B14F-4D97-AF65-F5344CB8AC3E}">
        <p14:creationId xmlns:p14="http://schemas.microsoft.com/office/powerpoint/2010/main" val="219451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we say affects gravity? (mass and distance) so even though it is so far away, its so massive that its gravity still affects Earth.</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5</a:t>
            </a:fld>
            <a:endParaRPr lang="en-US"/>
          </a:p>
        </p:txBody>
      </p:sp>
    </p:spTree>
    <p:extLst>
      <p:ext uri="{BB962C8B-B14F-4D97-AF65-F5344CB8AC3E}">
        <p14:creationId xmlns:p14="http://schemas.microsoft.com/office/powerpoint/2010/main" val="362243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alignment allows for the greatest gravitational pull</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6</a:t>
            </a:fld>
            <a:endParaRPr lang="en-US"/>
          </a:p>
        </p:txBody>
      </p:sp>
    </p:spTree>
    <p:extLst>
      <p:ext uri="{BB962C8B-B14F-4D97-AF65-F5344CB8AC3E}">
        <p14:creationId xmlns:p14="http://schemas.microsoft.com/office/powerpoint/2010/main" val="194829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angle of 90 weakens the gravitational pull. </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7</a:t>
            </a:fld>
            <a:endParaRPr lang="en-US"/>
          </a:p>
        </p:txBody>
      </p:sp>
    </p:spTree>
    <p:extLst>
      <p:ext uri="{BB962C8B-B14F-4D97-AF65-F5344CB8AC3E}">
        <p14:creationId xmlns:p14="http://schemas.microsoft.com/office/powerpoint/2010/main" val="418822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8</a:t>
            </a:fld>
            <a:endParaRPr lang="en-US"/>
          </a:p>
        </p:txBody>
      </p:sp>
    </p:spTree>
    <p:extLst>
      <p:ext uri="{BB962C8B-B14F-4D97-AF65-F5344CB8AC3E}">
        <p14:creationId xmlns:p14="http://schemas.microsoft.com/office/powerpoint/2010/main" val="1452063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 combine key concept part 1 &amp; 2 to answer the I get it?</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9</a:t>
            </a:fld>
            <a:endParaRPr lang="en-US"/>
          </a:p>
        </p:txBody>
      </p:sp>
    </p:spTree>
    <p:extLst>
      <p:ext uri="{BB962C8B-B14F-4D97-AF65-F5344CB8AC3E}">
        <p14:creationId xmlns:p14="http://schemas.microsoft.com/office/powerpoint/2010/main" val="561503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4/22/2019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4/22/2019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4/22/2019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4/22/2019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4/22/2019</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4/22/2019</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4/22/2019</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4/22/2019</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4/22/2019</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4/22/2019</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4/22/2019</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https://www.youtube.com/embed/cm7T1Etl2XY" TargetMode="External"/><Relationship Id="rId5" Type="http://schemas.openxmlformats.org/officeDocument/2006/relationships/image" Target="../media/image10.png"/><Relationship Id="rId4" Type="http://schemas.openxmlformats.org/officeDocument/2006/relationships/hyperlink" Target="https://youtu.be/cm7T1Etl2XY?t=18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872" y="1255205"/>
            <a:ext cx="9602789" cy="1546356"/>
          </a:xfrm>
        </p:spPr>
        <p:txBody>
          <a:bodyPr/>
          <a:lstStyle/>
          <a:p>
            <a:r>
              <a:rPr lang="en-US" sz="11500" dirty="0" smtClean="0"/>
              <a:t>TIDES</a:t>
            </a:r>
            <a:endParaRPr lang="en-US" sz="11500" dirty="0"/>
          </a:p>
        </p:txBody>
      </p:sp>
      <p:sp>
        <p:nvSpPr>
          <p:cNvPr id="3" name="Subtitle 2"/>
          <p:cNvSpPr>
            <a:spLocks noGrp="1"/>
          </p:cNvSpPr>
          <p:nvPr>
            <p:ph type="subTitle" idx="1"/>
          </p:nvPr>
        </p:nvSpPr>
        <p:spPr>
          <a:xfrm>
            <a:off x="1307461" y="2872236"/>
            <a:ext cx="9601200" cy="990600"/>
          </a:xfrm>
        </p:spPr>
        <p:txBody>
          <a:bodyPr/>
          <a:lstStyle/>
          <a:p>
            <a:r>
              <a:rPr lang="en-US" dirty="0" smtClean="0"/>
              <a:t>Chapter 10-Lesson 3</a:t>
            </a:r>
          </a:p>
          <a:p>
            <a:endParaRPr lang="en-US" dirty="0"/>
          </a:p>
        </p:txBody>
      </p:sp>
      <p:pic>
        <p:nvPicPr>
          <p:cNvPr id="4" name="Picture 3"/>
          <p:cNvPicPr>
            <a:picLocks noChangeAspect="1"/>
          </p:cNvPicPr>
          <p:nvPr/>
        </p:nvPicPr>
        <p:blipFill>
          <a:blip r:embed="rId3"/>
          <a:stretch>
            <a:fillRect/>
          </a:stretch>
        </p:blipFill>
        <p:spPr>
          <a:xfrm>
            <a:off x="1756092" y="4050301"/>
            <a:ext cx="5483317" cy="2585629"/>
          </a:xfrm>
          <a:prstGeom prst="rect">
            <a:avLst/>
          </a:prstGeom>
        </p:spPr>
      </p:pic>
      <p:pic>
        <p:nvPicPr>
          <p:cNvPr id="5" name="Picture 4" descr="Target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06773"/>
            <a:ext cx="2312126" cy="2312126"/>
          </a:xfrm>
          <a:prstGeom prst="rect">
            <a:avLst/>
          </a:prstGeom>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normAutofit/>
          </a:bodyPr>
          <a:lstStyle/>
          <a:p>
            <a:r>
              <a:rPr lang="en-US" sz="3600" dirty="0" smtClean="0"/>
              <a:t>Finish the rest of pages 410 &amp; 411</a:t>
            </a:r>
            <a:endParaRPr lang="en-US" sz="3600" dirty="0"/>
          </a:p>
        </p:txBody>
      </p:sp>
    </p:spTree>
    <p:extLst>
      <p:ext uri="{BB962C8B-B14F-4D97-AF65-F5344CB8AC3E}">
        <p14:creationId xmlns:p14="http://schemas.microsoft.com/office/powerpoint/2010/main" val="428628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 y="291302"/>
            <a:ext cx="9509759" cy="1088136"/>
          </a:xfrm>
        </p:spPr>
        <p:txBody>
          <a:bodyPr/>
          <a:lstStyle/>
          <a:p>
            <a:r>
              <a:rPr lang="en-US" dirty="0" smtClean="0"/>
              <a:t>TIDES: VOCABULARY</a:t>
            </a:r>
            <a:endParaRPr lang="en-US" dirty="0"/>
          </a:p>
        </p:txBody>
      </p:sp>
      <p:sp>
        <p:nvSpPr>
          <p:cNvPr id="3" name="Content Placeholder 2"/>
          <p:cNvSpPr>
            <a:spLocks noGrp="1"/>
          </p:cNvSpPr>
          <p:nvPr>
            <p:ph idx="1"/>
          </p:nvPr>
        </p:nvSpPr>
        <p:spPr>
          <a:xfrm>
            <a:off x="1341120" y="1572767"/>
            <a:ext cx="10363200" cy="4684341"/>
          </a:xfrm>
        </p:spPr>
        <p:txBody>
          <a:bodyPr>
            <a:normAutofit/>
          </a:bodyPr>
          <a:lstStyle/>
          <a:p>
            <a:r>
              <a:rPr lang="en-US" sz="3200" dirty="0" smtClean="0"/>
              <a:t>Tide: the rise and fall of ocean water </a:t>
            </a:r>
          </a:p>
          <a:p>
            <a:r>
              <a:rPr lang="en-US" sz="3200" dirty="0" smtClean="0"/>
              <a:t>Spring tide: the tide with the greatest difference between consecutive* low and high tides</a:t>
            </a:r>
          </a:p>
          <a:p>
            <a:r>
              <a:rPr lang="en-US" sz="3200" dirty="0" smtClean="0"/>
              <a:t>Neap tide: the tide with the least difference between consecutive* low and high tides</a:t>
            </a:r>
          </a:p>
          <a:p>
            <a:endParaRPr lang="en-US" sz="3200" dirty="0"/>
          </a:p>
          <a:p>
            <a:pPr marL="45720" indent="0">
              <a:buNone/>
            </a:pPr>
            <a:r>
              <a:rPr lang="en-US" sz="2400" dirty="0" smtClean="0"/>
              <a:t>*consecutive- following continuously ex: You go to school 9 consecutive months out of the year. </a:t>
            </a:r>
            <a:endParaRPr lang="en-US" sz="2400" dirty="0"/>
          </a:p>
        </p:txBody>
      </p:sp>
    </p:spTree>
    <p:extLst>
      <p:ext uri="{BB962C8B-B14F-4D97-AF65-F5344CB8AC3E}">
        <p14:creationId xmlns:p14="http://schemas.microsoft.com/office/powerpoint/2010/main" val="210500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7636"/>
          </a:xfrm>
        </p:spPr>
        <p:txBody>
          <a:bodyPr>
            <a:normAutofit/>
          </a:bodyPr>
          <a:lstStyle/>
          <a:p>
            <a:r>
              <a:rPr lang="en-US" dirty="0" smtClean="0"/>
              <a:t>KEY QUESTION: </a:t>
            </a:r>
            <a:r>
              <a:rPr lang="en-US" sz="4800" dirty="0" smtClean="0"/>
              <a:t>WHAT ARE TIDES?	</a:t>
            </a:r>
            <a:r>
              <a:rPr lang="en-US" sz="4800" dirty="0" smtClean="0"/>
              <a:t>        </a:t>
            </a:r>
            <a:r>
              <a:rPr lang="en-US" sz="1800" dirty="0" err="1" smtClean="0"/>
              <a:t>Pg</a:t>
            </a:r>
            <a:r>
              <a:rPr lang="en-US" sz="1800" dirty="0" smtClean="0"/>
              <a:t> 409</a:t>
            </a:r>
            <a:endParaRPr lang="en-US" sz="4800" dirty="0"/>
          </a:p>
        </p:txBody>
      </p:sp>
      <p:sp>
        <p:nvSpPr>
          <p:cNvPr id="3" name="Content Placeholder 2"/>
          <p:cNvSpPr>
            <a:spLocks noGrp="1"/>
          </p:cNvSpPr>
          <p:nvPr>
            <p:ph idx="1"/>
          </p:nvPr>
        </p:nvSpPr>
        <p:spPr>
          <a:xfrm>
            <a:off x="0" y="1572768"/>
            <a:ext cx="10850880" cy="5021996"/>
          </a:xfrm>
        </p:spPr>
        <p:txBody>
          <a:bodyPr>
            <a:normAutofit/>
          </a:bodyPr>
          <a:lstStyle/>
          <a:p>
            <a:r>
              <a:rPr lang="en-US" sz="2800" dirty="0" smtClean="0"/>
              <a:t>Tides, the rise and fall of ocean water, occurs every </a:t>
            </a:r>
            <a:r>
              <a:rPr lang="en-US" sz="2800" u="sng" dirty="0" smtClean="0"/>
              <a:t>12.5 hours </a:t>
            </a:r>
            <a:r>
              <a:rPr lang="en-US" sz="2800" dirty="0" smtClean="0"/>
              <a:t>or so. </a:t>
            </a:r>
          </a:p>
          <a:p>
            <a:r>
              <a:rPr lang="en-US" sz="2800" u="sng" dirty="0" smtClean="0"/>
              <a:t>Gravity</a:t>
            </a:r>
            <a:r>
              <a:rPr lang="en-US" sz="2800" dirty="0" smtClean="0"/>
              <a:t> pulls the moon and Earth, including the water on Earth’s surface, toward each other. </a:t>
            </a:r>
          </a:p>
          <a:p>
            <a:r>
              <a:rPr lang="en-US" sz="2800" dirty="0" smtClean="0"/>
              <a:t>Key </a:t>
            </a:r>
            <a:r>
              <a:rPr lang="en-US" sz="2800" dirty="0" smtClean="0"/>
              <a:t>Concept Part 1: </a:t>
            </a:r>
            <a:r>
              <a:rPr lang="en-US" sz="2800" dirty="0" smtClean="0"/>
              <a:t>Tides are caused mainly by differences in </a:t>
            </a:r>
            <a:r>
              <a:rPr lang="en-US" sz="2800" u="sng" dirty="0" smtClean="0"/>
              <a:t>how much gravity </a:t>
            </a:r>
            <a:r>
              <a:rPr lang="en-US" sz="2800" dirty="0" smtClean="0"/>
              <a:t>from the moon and the sun </a:t>
            </a:r>
            <a:r>
              <a:rPr lang="en-US" sz="2800" u="sng" dirty="0" smtClean="0"/>
              <a:t>pulls on different parts of Earth.</a:t>
            </a:r>
            <a:r>
              <a:rPr lang="en-US" sz="2800" dirty="0" smtClean="0"/>
              <a:t> </a:t>
            </a:r>
          </a:p>
          <a:p>
            <a:r>
              <a:rPr lang="en-US" sz="2800" dirty="0" smtClean="0"/>
              <a:t>At any one time on Earth, there are</a:t>
            </a:r>
            <a:r>
              <a:rPr lang="en-US" sz="2800" u="sng" dirty="0" smtClean="0"/>
              <a:t> two </a:t>
            </a:r>
            <a:r>
              <a:rPr lang="en-US" sz="2800" dirty="0" smtClean="0"/>
              <a:t>places with high tides and</a:t>
            </a:r>
            <a:r>
              <a:rPr lang="en-US" sz="2800" u="sng" dirty="0" smtClean="0"/>
              <a:t> two </a:t>
            </a:r>
            <a:r>
              <a:rPr lang="en-US" sz="2800" dirty="0" smtClean="0"/>
              <a:t>places with low tides. </a:t>
            </a:r>
          </a:p>
          <a:p>
            <a:endParaRPr lang="en-US" dirty="0"/>
          </a:p>
        </p:txBody>
      </p:sp>
    </p:spTree>
    <p:extLst>
      <p:ext uri="{BB962C8B-B14F-4D97-AF65-F5344CB8AC3E}">
        <p14:creationId xmlns:p14="http://schemas.microsoft.com/office/powerpoint/2010/main" val="394254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09759" cy="1088136"/>
          </a:xfrm>
        </p:spPr>
        <p:txBody>
          <a:bodyPr>
            <a:normAutofit/>
          </a:bodyPr>
          <a:lstStyle/>
          <a:p>
            <a:r>
              <a:rPr lang="en-US" sz="4000" dirty="0" smtClean="0"/>
              <a:t>Open book to </a:t>
            </a:r>
            <a:r>
              <a:rPr lang="en-US" sz="4000" dirty="0" err="1" smtClean="0"/>
              <a:t>Pg</a:t>
            </a:r>
            <a:r>
              <a:rPr lang="en-US" sz="4000" dirty="0" smtClean="0"/>
              <a:t> 409 Figure 1</a:t>
            </a:r>
            <a:endParaRPr lang="en-US" sz="4000" dirty="0"/>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528941" y="1123049"/>
            <a:ext cx="8262361" cy="5167666"/>
          </a:xfrm>
          <a:prstGeom prst="rect">
            <a:avLst/>
          </a:prstGeom>
        </p:spPr>
      </p:pic>
      <p:pic>
        <p:nvPicPr>
          <p:cNvPr id="7" name="Picture 6"/>
          <p:cNvPicPr>
            <a:picLocks noChangeAspect="1"/>
          </p:cNvPicPr>
          <p:nvPr/>
        </p:nvPicPr>
        <p:blipFill>
          <a:blip r:embed="rId4"/>
          <a:stretch>
            <a:fillRect/>
          </a:stretch>
        </p:blipFill>
        <p:spPr>
          <a:xfrm>
            <a:off x="8783954" y="1572768"/>
            <a:ext cx="2879105" cy="1353312"/>
          </a:xfrm>
          <a:prstGeom prst="rect">
            <a:avLst/>
          </a:prstGeom>
        </p:spPr>
      </p:pic>
      <p:sp>
        <p:nvSpPr>
          <p:cNvPr id="8" name="TextBox 7"/>
          <p:cNvSpPr txBox="1"/>
          <p:nvPr/>
        </p:nvSpPr>
        <p:spPr>
          <a:xfrm>
            <a:off x="8516376" y="3304877"/>
            <a:ext cx="3786460" cy="2031325"/>
          </a:xfrm>
          <a:prstGeom prst="rect">
            <a:avLst/>
          </a:prstGeom>
          <a:noFill/>
        </p:spPr>
        <p:txBody>
          <a:bodyPr wrap="square" rtlCol="0">
            <a:spAutoFit/>
          </a:bodyPr>
          <a:lstStyle/>
          <a:p>
            <a:r>
              <a:rPr lang="en-US" dirty="0"/>
              <a:t>Science involves many </a:t>
            </a:r>
            <a:endParaRPr lang="en-US" dirty="0" smtClean="0"/>
          </a:p>
          <a:p>
            <a:r>
              <a:rPr lang="en-US" dirty="0" smtClean="0"/>
              <a:t>cause-and-effect </a:t>
            </a:r>
            <a:r>
              <a:rPr lang="en-US" dirty="0"/>
              <a:t>relationships. </a:t>
            </a:r>
            <a:endParaRPr lang="en-US" dirty="0" smtClean="0"/>
          </a:p>
          <a:p>
            <a:r>
              <a:rPr lang="en-US" dirty="0" smtClean="0"/>
              <a:t>A </a:t>
            </a:r>
            <a:r>
              <a:rPr lang="en-US" dirty="0"/>
              <a:t>cause makes something happen. </a:t>
            </a:r>
            <a:endParaRPr lang="en-US" dirty="0" smtClean="0"/>
          </a:p>
          <a:p>
            <a:r>
              <a:rPr lang="en-US" dirty="0" smtClean="0"/>
              <a:t>An </a:t>
            </a:r>
            <a:r>
              <a:rPr lang="en-US" dirty="0"/>
              <a:t>affect is what happens. When </a:t>
            </a:r>
            <a:endParaRPr lang="en-US" dirty="0" smtClean="0"/>
          </a:p>
          <a:p>
            <a:r>
              <a:rPr lang="en-US" dirty="0" smtClean="0"/>
              <a:t>you </a:t>
            </a:r>
            <a:r>
              <a:rPr lang="en-US" dirty="0"/>
              <a:t>notice that one event causes </a:t>
            </a:r>
            <a:endParaRPr lang="en-US" dirty="0" smtClean="0"/>
          </a:p>
          <a:p>
            <a:r>
              <a:rPr lang="en-US" dirty="0" smtClean="0"/>
              <a:t>another</a:t>
            </a:r>
            <a:r>
              <a:rPr lang="en-US" dirty="0"/>
              <a:t>, you are </a:t>
            </a:r>
            <a:r>
              <a:rPr lang="en-US" dirty="0" smtClean="0"/>
              <a:t>relating </a:t>
            </a:r>
            <a:r>
              <a:rPr lang="en-US" dirty="0"/>
              <a:t>cause </a:t>
            </a:r>
            <a:endParaRPr lang="en-US" dirty="0" smtClean="0"/>
          </a:p>
          <a:p>
            <a:r>
              <a:rPr lang="en-US" dirty="0" smtClean="0"/>
              <a:t>and effect.</a:t>
            </a:r>
            <a:endParaRPr lang="en-US" dirty="0"/>
          </a:p>
        </p:txBody>
      </p:sp>
    </p:spTree>
    <p:extLst>
      <p:ext uri="{BB962C8B-B14F-4D97-AF65-F5344CB8AC3E}">
        <p14:creationId xmlns:p14="http://schemas.microsoft.com/office/powerpoint/2010/main" val="244784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236"/>
            <a:ext cx="12192000" cy="1088136"/>
          </a:xfrm>
        </p:spPr>
        <p:txBody>
          <a:bodyPr>
            <a:normAutofit/>
          </a:bodyPr>
          <a:lstStyle/>
          <a:p>
            <a:r>
              <a:rPr lang="en-US" sz="4000" dirty="0" smtClean="0"/>
              <a:t>The Sun’s Role                                                                </a:t>
            </a:r>
            <a:r>
              <a:rPr lang="en-US" sz="2000" dirty="0" err="1" smtClean="0"/>
              <a:t>Pg</a:t>
            </a:r>
            <a:r>
              <a:rPr lang="en-US" sz="2000" dirty="0" smtClean="0"/>
              <a:t> 410</a:t>
            </a:r>
            <a:endParaRPr lang="en-US" sz="4000" dirty="0"/>
          </a:p>
        </p:txBody>
      </p:sp>
      <p:sp>
        <p:nvSpPr>
          <p:cNvPr id="3" name="Content Placeholder 2"/>
          <p:cNvSpPr>
            <a:spLocks noGrp="1"/>
          </p:cNvSpPr>
          <p:nvPr>
            <p:ph idx="1"/>
          </p:nvPr>
        </p:nvSpPr>
        <p:spPr/>
        <p:txBody>
          <a:bodyPr>
            <a:normAutofit/>
          </a:bodyPr>
          <a:lstStyle/>
          <a:p>
            <a:r>
              <a:rPr lang="en-US" sz="2800" dirty="0" smtClean="0"/>
              <a:t>Although the sun is far away from Earth (93 million miles AWAY!), it is so massive that its gravity affects the tides.</a:t>
            </a:r>
          </a:p>
          <a:p>
            <a:r>
              <a:rPr lang="en-US" sz="2800" dirty="0"/>
              <a:t>Key Concept </a:t>
            </a:r>
            <a:r>
              <a:rPr lang="en-US" sz="2800" dirty="0" smtClean="0"/>
              <a:t>Part 2: Changes in the positions of Earth, the moon, and the sun affect the </a:t>
            </a:r>
            <a:r>
              <a:rPr lang="en-US" sz="2800" u="sng" dirty="0" smtClean="0"/>
              <a:t>heights of the tides during a month.</a:t>
            </a:r>
            <a:r>
              <a:rPr lang="en-US" sz="2800" dirty="0" smtClean="0"/>
              <a:t>  </a:t>
            </a:r>
          </a:p>
          <a:p>
            <a:endParaRPr lang="en-US" sz="2800" dirty="0"/>
          </a:p>
        </p:txBody>
      </p:sp>
    </p:spTree>
    <p:extLst>
      <p:ext uri="{BB962C8B-B14F-4D97-AF65-F5344CB8AC3E}">
        <p14:creationId xmlns:p14="http://schemas.microsoft.com/office/powerpoint/2010/main" val="367145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527"/>
            <a:ext cx="12039600" cy="1088136"/>
          </a:xfrm>
        </p:spPr>
        <p:txBody>
          <a:bodyPr>
            <a:normAutofit/>
          </a:bodyPr>
          <a:lstStyle/>
          <a:p>
            <a:r>
              <a:rPr lang="en-US" sz="4000" dirty="0" smtClean="0"/>
              <a:t>Continued…                                                                    </a:t>
            </a:r>
            <a:r>
              <a:rPr lang="en-US" sz="2000" dirty="0" err="1" smtClean="0"/>
              <a:t>Pg</a:t>
            </a:r>
            <a:r>
              <a:rPr lang="en-US" sz="2000" dirty="0" smtClean="0"/>
              <a:t> 410</a:t>
            </a:r>
            <a:endParaRPr lang="en-US" sz="4000" dirty="0"/>
          </a:p>
        </p:txBody>
      </p:sp>
      <p:sp>
        <p:nvSpPr>
          <p:cNvPr id="3" name="Content Placeholder 2"/>
          <p:cNvSpPr>
            <a:spLocks noGrp="1"/>
          </p:cNvSpPr>
          <p:nvPr>
            <p:ph idx="1"/>
          </p:nvPr>
        </p:nvSpPr>
        <p:spPr>
          <a:xfrm>
            <a:off x="1197983" y="1323663"/>
            <a:ext cx="10522962" cy="5351241"/>
          </a:xfrm>
        </p:spPr>
        <p:txBody>
          <a:bodyPr>
            <a:normAutofit lnSpcReduction="10000"/>
          </a:bodyPr>
          <a:lstStyle/>
          <a:p>
            <a:r>
              <a:rPr lang="en-US" sz="2800" dirty="0" smtClean="0"/>
              <a:t>The New Moon/Full moon- the sun, Earth, and moon are nearly in a line. The gravity of the sun and the moon pull in the </a:t>
            </a:r>
            <a:r>
              <a:rPr lang="en-US" sz="2800" u="sng" dirty="0" smtClean="0"/>
              <a:t>same direction</a:t>
            </a:r>
            <a:r>
              <a:rPr lang="en-US" sz="2800" dirty="0" smtClean="0"/>
              <a:t>. </a:t>
            </a:r>
          </a:p>
          <a:p>
            <a:r>
              <a:rPr lang="en-US" sz="2800" dirty="0" smtClean="0"/>
              <a:t>Their combined forces produce a tide with the </a:t>
            </a:r>
            <a:r>
              <a:rPr lang="en-US" sz="2800" u="sng" dirty="0" smtClean="0"/>
              <a:t>greatest difference </a:t>
            </a:r>
            <a:r>
              <a:rPr lang="en-US" sz="2800" dirty="0" smtClean="0"/>
              <a:t>between consecutive low and high tides. This is called a </a:t>
            </a:r>
            <a:r>
              <a:rPr lang="en-US" sz="2800" u="sng" dirty="0" smtClean="0"/>
              <a:t>spring tide</a:t>
            </a:r>
            <a:r>
              <a:rPr lang="en-US" sz="2800" dirty="0" smtClean="0"/>
              <a:t>. </a:t>
            </a:r>
          </a:p>
          <a:p>
            <a:pPr marL="45720" indent="0">
              <a:buNone/>
            </a:pPr>
            <a:r>
              <a:rPr lang="en-US" sz="2800" dirty="0" smtClean="0"/>
              <a:t>                                        </a:t>
            </a:r>
          </a:p>
          <a:p>
            <a:pPr marL="45720" indent="0">
              <a:buNone/>
            </a:pPr>
            <a:endParaRPr lang="en-US" sz="2800" dirty="0"/>
          </a:p>
          <a:p>
            <a:pPr marL="45720" indent="0">
              <a:buNone/>
            </a:pPr>
            <a:r>
              <a:rPr lang="en-US" sz="2800" dirty="0" smtClean="0"/>
              <a:t>                                      </a:t>
            </a:r>
            <a:r>
              <a:rPr lang="en-US" sz="2800" dirty="0" smtClean="0">
                <a:sym typeface="Wingdings" panose="05000000000000000000" pitchFamily="2" charset="2"/>
              </a:rPr>
              <a:t> New Moon</a:t>
            </a:r>
          </a:p>
          <a:p>
            <a:pPr marL="45720" indent="0">
              <a:buNone/>
            </a:pPr>
            <a:r>
              <a:rPr lang="en-US" sz="2800" dirty="0">
                <a:sym typeface="Wingdings" panose="05000000000000000000" pitchFamily="2" charset="2"/>
              </a:rPr>
              <a:t> </a:t>
            </a:r>
            <a:r>
              <a:rPr lang="en-US" sz="2800" dirty="0" smtClean="0">
                <a:sym typeface="Wingdings" panose="05000000000000000000" pitchFamily="2" charset="2"/>
              </a:rPr>
              <a:t>     </a:t>
            </a:r>
          </a:p>
          <a:p>
            <a:pPr marL="45720" indent="0">
              <a:buNone/>
            </a:pPr>
            <a:r>
              <a:rPr lang="en-US" sz="2800" dirty="0">
                <a:sym typeface="Wingdings" panose="05000000000000000000" pitchFamily="2" charset="2"/>
              </a:rPr>
              <a:t> </a:t>
            </a:r>
            <a:r>
              <a:rPr lang="en-US" sz="2800" dirty="0" smtClean="0">
                <a:sym typeface="Wingdings" panose="05000000000000000000" pitchFamily="2" charset="2"/>
              </a:rPr>
              <a:t>                                                 Full Moon </a:t>
            </a:r>
            <a:endParaRPr lang="en-US" sz="2800" dirty="0"/>
          </a:p>
        </p:txBody>
      </p:sp>
      <p:pic>
        <p:nvPicPr>
          <p:cNvPr id="4" name="Picture 3"/>
          <p:cNvPicPr>
            <a:picLocks noChangeAspect="1"/>
          </p:cNvPicPr>
          <p:nvPr/>
        </p:nvPicPr>
        <p:blipFill>
          <a:blip r:embed="rId3"/>
          <a:stretch>
            <a:fillRect/>
          </a:stretch>
        </p:blipFill>
        <p:spPr>
          <a:xfrm>
            <a:off x="235527" y="4115666"/>
            <a:ext cx="4059382" cy="2565409"/>
          </a:xfrm>
          <a:prstGeom prst="rect">
            <a:avLst/>
          </a:prstGeom>
        </p:spPr>
      </p:pic>
      <p:pic>
        <p:nvPicPr>
          <p:cNvPr id="5" name="Picture 4"/>
          <p:cNvPicPr>
            <a:picLocks noChangeAspect="1"/>
          </p:cNvPicPr>
          <p:nvPr/>
        </p:nvPicPr>
        <p:blipFill>
          <a:blip r:embed="rId4"/>
          <a:stretch>
            <a:fillRect/>
          </a:stretch>
        </p:blipFill>
        <p:spPr>
          <a:xfrm>
            <a:off x="7820025" y="4115666"/>
            <a:ext cx="4025612" cy="2559238"/>
          </a:xfrm>
          <a:prstGeom prst="rect">
            <a:avLst/>
          </a:prstGeom>
        </p:spPr>
      </p:pic>
    </p:spTree>
    <p:extLst>
      <p:ext uri="{BB962C8B-B14F-4D97-AF65-F5344CB8AC3E}">
        <p14:creationId xmlns:p14="http://schemas.microsoft.com/office/powerpoint/2010/main" val="341453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6739"/>
            <a:ext cx="12192000" cy="1088136"/>
          </a:xfrm>
        </p:spPr>
        <p:txBody>
          <a:bodyPr/>
          <a:lstStyle/>
          <a:p>
            <a:r>
              <a:rPr lang="en-US" sz="4000" dirty="0" smtClean="0"/>
              <a:t>Continued</a:t>
            </a:r>
            <a:r>
              <a:rPr lang="en-US" dirty="0" smtClean="0"/>
              <a:t>…                                                                        </a:t>
            </a:r>
            <a:r>
              <a:rPr lang="en-US" sz="2000" dirty="0" err="1" smtClean="0"/>
              <a:t>Pg</a:t>
            </a:r>
            <a:r>
              <a:rPr lang="en-US" sz="2000" dirty="0" smtClean="0"/>
              <a:t> 410</a:t>
            </a:r>
            <a:endParaRPr lang="en-US" dirty="0"/>
          </a:p>
        </p:txBody>
      </p:sp>
      <p:sp>
        <p:nvSpPr>
          <p:cNvPr id="5" name="Content Placeholder 4"/>
          <p:cNvSpPr>
            <a:spLocks noGrp="1"/>
          </p:cNvSpPr>
          <p:nvPr>
            <p:ph idx="1"/>
          </p:nvPr>
        </p:nvSpPr>
        <p:spPr/>
        <p:txBody>
          <a:bodyPr>
            <a:normAutofit/>
          </a:bodyPr>
          <a:lstStyle/>
          <a:p>
            <a:r>
              <a:rPr lang="en-US" sz="2800" dirty="0" smtClean="0"/>
              <a:t>First Quarter/Third Quarter- The line between the Earth, moon, and sun create a </a:t>
            </a:r>
            <a:r>
              <a:rPr lang="en-US" sz="2800" u="sng" dirty="0" smtClean="0"/>
              <a:t>right angle, 90◦</a:t>
            </a:r>
            <a:r>
              <a:rPr lang="en-US" sz="2800" dirty="0" smtClean="0"/>
              <a:t>. </a:t>
            </a:r>
          </a:p>
          <a:p>
            <a:r>
              <a:rPr lang="en-US" sz="2800" dirty="0" smtClean="0"/>
              <a:t>This arrangement produces a </a:t>
            </a:r>
            <a:r>
              <a:rPr lang="en-US" sz="2800" u="sng" dirty="0" smtClean="0"/>
              <a:t>neap tide</a:t>
            </a:r>
            <a:r>
              <a:rPr lang="en-US" sz="2800" dirty="0" smtClean="0"/>
              <a:t>, a tide with the </a:t>
            </a:r>
            <a:r>
              <a:rPr lang="en-US" sz="2800" u="sng" dirty="0" smtClean="0"/>
              <a:t>least difference </a:t>
            </a:r>
            <a:r>
              <a:rPr lang="en-US" sz="2800" dirty="0" smtClean="0"/>
              <a:t>between consecutive low and high tides.</a:t>
            </a:r>
          </a:p>
          <a:p>
            <a:r>
              <a:rPr lang="en-US" sz="2800" dirty="0" smtClean="0"/>
              <a:t>Neap tides occur </a:t>
            </a:r>
            <a:r>
              <a:rPr lang="en-US" sz="2800" u="sng" dirty="0" smtClean="0"/>
              <a:t>twice</a:t>
            </a:r>
            <a:r>
              <a:rPr lang="en-US" sz="2800" dirty="0" smtClean="0"/>
              <a:t> a month.  </a:t>
            </a:r>
            <a:endParaRPr lang="en-US" sz="2800" dirty="0"/>
          </a:p>
        </p:txBody>
      </p:sp>
      <p:pic>
        <p:nvPicPr>
          <p:cNvPr id="6" name="Picture 5"/>
          <p:cNvPicPr>
            <a:picLocks noChangeAspect="1"/>
          </p:cNvPicPr>
          <p:nvPr/>
        </p:nvPicPr>
        <p:blipFill>
          <a:blip r:embed="rId3"/>
          <a:stretch>
            <a:fillRect/>
          </a:stretch>
        </p:blipFill>
        <p:spPr>
          <a:xfrm>
            <a:off x="7633856" y="3650811"/>
            <a:ext cx="4405744" cy="2952621"/>
          </a:xfrm>
          <a:prstGeom prst="rect">
            <a:avLst/>
          </a:prstGeom>
        </p:spPr>
      </p:pic>
      <p:sp>
        <p:nvSpPr>
          <p:cNvPr id="9" name="Bent Arrow 8"/>
          <p:cNvSpPr/>
          <p:nvPr/>
        </p:nvSpPr>
        <p:spPr>
          <a:xfrm rot="10800000">
            <a:off x="9938178" y="5759445"/>
            <a:ext cx="912702" cy="799542"/>
          </a:xfrm>
          <a:prstGeom prst="ben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73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509759" cy="700209"/>
          </a:xfrm>
        </p:spPr>
        <p:txBody>
          <a:bodyPr>
            <a:normAutofit/>
          </a:bodyPr>
          <a:lstStyle/>
          <a:p>
            <a:r>
              <a:rPr lang="en-US" sz="2800" dirty="0">
                <a:hlinkClick r:id="rId4"/>
              </a:rPr>
              <a:t>https</a:t>
            </a:r>
            <a:r>
              <a:rPr lang="en-US" sz="2800">
                <a:hlinkClick r:id="rId4"/>
              </a:rPr>
              <a:t>://</a:t>
            </a:r>
            <a:r>
              <a:rPr lang="en-US" sz="2800" smtClean="0">
                <a:hlinkClick r:id="rId4"/>
              </a:rPr>
              <a:t>youtu.be/cm7T1Etl2XY?t=18s</a:t>
            </a:r>
            <a:r>
              <a:rPr lang="en-US" sz="2800" smtClean="0"/>
              <a:t> </a:t>
            </a:r>
            <a:endParaRPr lang="en-US" sz="2800" dirty="0"/>
          </a:p>
        </p:txBody>
      </p:sp>
      <p:pic>
        <p:nvPicPr>
          <p:cNvPr id="4" name="cm7T1Etl2XY"/>
          <p:cNvPicPr>
            <a:picLocks noGrp="1" noRot="1" noChangeAspect="1"/>
          </p:cNvPicPr>
          <p:nvPr>
            <p:ph idx="4294967295"/>
            <a:videoFile r:link="rId1"/>
          </p:nvPr>
        </p:nvPicPr>
        <p:blipFill>
          <a:blip r:embed="rId5"/>
          <a:stretch>
            <a:fillRect/>
          </a:stretch>
        </p:blipFill>
        <p:spPr>
          <a:xfrm>
            <a:off x="1039091" y="754062"/>
            <a:ext cx="10852150" cy="6103938"/>
          </a:xfrm>
          <a:prstGeom prst="rect">
            <a:avLst/>
          </a:prstGeom>
        </p:spPr>
      </p:pic>
    </p:spTree>
    <p:extLst>
      <p:ext uri="{BB962C8B-B14F-4D97-AF65-F5344CB8AC3E}">
        <p14:creationId xmlns:p14="http://schemas.microsoft.com/office/powerpoint/2010/main" val="314382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09313" y="1271587"/>
            <a:ext cx="10373374" cy="5170777"/>
          </a:xfrm>
          <a:prstGeom prst="rect">
            <a:avLst/>
          </a:prstGeom>
        </p:spPr>
      </p:pic>
      <p:sp>
        <p:nvSpPr>
          <p:cNvPr id="5" name="Title 4"/>
          <p:cNvSpPr>
            <a:spLocks noGrp="1"/>
          </p:cNvSpPr>
          <p:nvPr>
            <p:ph type="title"/>
          </p:nvPr>
        </p:nvSpPr>
        <p:spPr>
          <a:xfrm>
            <a:off x="0" y="0"/>
            <a:ext cx="12192000" cy="1088136"/>
          </a:xfrm>
        </p:spPr>
        <p:txBody>
          <a:bodyPr>
            <a:normAutofit fontScale="90000"/>
          </a:bodyPr>
          <a:lstStyle/>
          <a:p>
            <a:r>
              <a:rPr lang="en-US" dirty="0" smtClean="0"/>
              <a:t>Turn book to </a:t>
            </a:r>
            <a:r>
              <a:rPr lang="en-US" dirty="0" err="1" smtClean="0"/>
              <a:t>Pg</a:t>
            </a:r>
            <a:r>
              <a:rPr lang="en-US" dirty="0" smtClean="0"/>
              <a:t> 411 and answer the assess your understanding</a:t>
            </a:r>
            <a:br>
              <a:rPr lang="en-US" dirty="0" smtClean="0"/>
            </a:br>
            <a:r>
              <a:rPr lang="en-US" dirty="0" smtClean="0"/>
              <a:t>and get out your INB and rate yourself for lesson 5</a:t>
            </a:r>
            <a:endParaRPr lang="en-US" dirty="0"/>
          </a:p>
        </p:txBody>
      </p:sp>
      <p:pic>
        <p:nvPicPr>
          <p:cNvPr id="6" name="Picture 5"/>
          <p:cNvPicPr>
            <a:picLocks noChangeAspect="1"/>
          </p:cNvPicPr>
          <p:nvPr/>
        </p:nvPicPr>
        <p:blipFill>
          <a:blip r:embed="rId4"/>
          <a:stretch>
            <a:fillRect/>
          </a:stretch>
        </p:blipFill>
        <p:spPr>
          <a:xfrm>
            <a:off x="7461628" y="4627418"/>
            <a:ext cx="4730372" cy="2230582"/>
          </a:xfrm>
          <a:prstGeom prst="rect">
            <a:avLst/>
          </a:prstGeom>
        </p:spPr>
      </p:pic>
      <p:pic>
        <p:nvPicPr>
          <p:cNvPr id="7" name="Picture 6" descr="Target 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7783" y="3411772"/>
            <a:ext cx="1731818" cy="1731818"/>
          </a:xfrm>
          <a:prstGeom prst="rect">
            <a:avLst/>
          </a:prstGeom>
        </p:spPr>
      </p:pic>
    </p:spTree>
    <p:extLst>
      <p:ext uri="{BB962C8B-B14F-4D97-AF65-F5344CB8AC3E}">
        <p14:creationId xmlns:p14="http://schemas.microsoft.com/office/powerpoint/2010/main" val="407387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150</TotalTime>
  <Words>591</Words>
  <Application>Microsoft Office PowerPoint</Application>
  <PresentationFormat>Widescreen</PresentationFormat>
  <Paragraphs>57</Paragraphs>
  <Slides>10</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Georgia</vt:lpstr>
      <vt:lpstr>Wingdings</vt:lpstr>
      <vt:lpstr>Ocean 16x9</vt:lpstr>
      <vt:lpstr>TIDES</vt:lpstr>
      <vt:lpstr>TIDES: VOCABULARY</vt:lpstr>
      <vt:lpstr>KEY QUESTION: WHAT ARE TIDES?         Pg 409</vt:lpstr>
      <vt:lpstr>Open book to Pg 409 Figure 1</vt:lpstr>
      <vt:lpstr>The Sun’s Role                                                                Pg 410</vt:lpstr>
      <vt:lpstr>Continued…                                                                    Pg 410</vt:lpstr>
      <vt:lpstr>Continued…                                                                        Pg 410</vt:lpstr>
      <vt:lpstr>https://youtu.be/cm7T1Etl2XY?t=18s </vt:lpstr>
      <vt:lpstr>Turn book to Pg 411 and answer the assess your understanding and get out your INB and rate yourself for lesson 5</vt:lpstr>
      <vt:lpstr>Group Work</vt:lpstr>
    </vt:vector>
  </TitlesOfParts>
  <Company>PCPS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TIDES</dc:title>
  <dc:creator>SARAH O'REAR</dc:creator>
  <cp:lastModifiedBy>SARAH O'REAR</cp:lastModifiedBy>
  <cp:revision>21</cp:revision>
  <cp:lastPrinted>2019-04-23T03:08:00Z</cp:lastPrinted>
  <dcterms:created xsi:type="dcterms:W3CDTF">2019-04-23T00:41:48Z</dcterms:created>
  <dcterms:modified xsi:type="dcterms:W3CDTF">2019-04-23T03:13:09Z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